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56" r:id="rId2"/>
    <p:sldId id="257" r:id="rId3"/>
    <p:sldId id="336" r:id="rId4"/>
    <p:sldId id="258" r:id="rId5"/>
    <p:sldId id="339" r:id="rId6"/>
    <p:sldId id="341" r:id="rId7"/>
    <p:sldId id="342" r:id="rId8"/>
    <p:sldId id="343" r:id="rId9"/>
    <p:sldId id="344" r:id="rId10"/>
    <p:sldId id="345" r:id="rId11"/>
    <p:sldId id="346" r:id="rId12"/>
    <p:sldId id="347" r:id="rId13"/>
    <p:sldId id="348" r:id="rId14"/>
    <p:sldId id="349" r:id="rId15"/>
    <p:sldId id="350" r:id="rId16"/>
    <p:sldId id="351" r:id="rId17"/>
    <p:sldId id="352" r:id="rId18"/>
    <p:sldId id="353" r:id="rId19"/>
    <p:sldId id="354" r:id="rId20"/>
    <p:sldId id="337" r:id="rId21"/>
    <p:sldId id="355" r:id="rId22"/>
    <p:sldId id="357" r:id="rId23"/>
    <p:sldId id="356" r:id="rId24"/>
    <p:sldId id="338" r:id="rId25"/>
    <p:sldId id="359" r:id="rId26"/>
    <p:sldId id="361" r:id="rId27"/>
    <p:sldId id="362" r:id="rId28"/>
    <p:sldId id="384" r:id="rId29"/>
    <p:sldId id="385" r:id="rId30"/>
    <p:sldId id="386" r:id="rId31"/>
    <p:sldId id="387" r:id="rId32"/>
    <p:sldId id="358" r:id="rId33"/>
    <p:sldId id="367" r:id="rId34"/>
    <p:sldId id="364" r:id="rId35"/>
    <p:sldId id="365" r:id="rId36"/>
    <p:sldId id="366" r:id="rId37"/>
    <p:sldId id="388" r:id="rId38"/>
    <p:sldId id="371" r:id="rId39"/>
    <p:sldId id="368" r:id="rId40"/>
    <p:sldId id="389" r:id="rId41"/>
    <p:sldId id="369" r:id="rId42"/>
    <p:sldId id="390" r:id="rId43"/>
    <p:sldId id="391" r:id="rId44"/>
    <p:sldId id="392" r:id="rId45"/>
    <p:sldId id="393" r:id="rId46"/>
    <p:sldId id="370" r:id="rId47"/>
    <p:sldId id="372" r:id="rId48"/>
    <p:sldId id="373" r:id="rId49"/>
    <p:sldId id="374" r:id="rId50"/>
    <p:sldId id="398" r:id="rId51"/>
    <p:sldId id="375" r:id="rId52"/>
    <p:sldId id="397" r:id="rId53"/>
    <p:sldId id="399" r:id="rId54"/>
    <p:sldId id="400" r:id="rId55"/>
    <p:sldId id="401" r:id="rId56"/>
    <p:sldId id="402" r:id="rId57"/>
    <p:sldId id="376" r:id="rId58"/>
    <p:sldId id="377" r:id="rId59"/>
    <p:sldId id="394" r:id="rId60"/>
    <p:sldId id="395" r:id="rId61"/>
    <p:sldId id="378" r:id="rId62"/>
    <p:sldId id="379" r:id="rId63"/>
    <p:sldId id="380" r:id="rId64"/>
    <p:sldId id="381" r:id="rId65"/>
    <p:sldId id="382" r:id="rId66"/>
    <p:sldId id="383" r:id="rId6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5EB6498-AAA0-4BFC-A0D0-A74700F3BF5C}">
          <p14:sldIdLst>
            <p14:sldId id="256"/>
            <p14:sldId id="257"/>
            <p14:sldId id="336"/>
            <p14:sldId id="258"/>
            <p14:sldId id="339"/>
            <p14:sldId id="341"/>
            <p14:sldId id="342"/>
            <p14:sldId id="343"/>
            <p14:sldId id="344"/>
            <p14:sldId id="345"/>
            <p14:sldId id="346"/>
            <p14:sldId id="347"/>
            <p14:sldId id="348"/>
            <p14:sldId id="349"/>
            <p14:sldId id="350"/>
            <p14:sldId id="351"/>
            <p14:sldId id="352"/>
            <p14:sldId id="353"/>
            <p14:sldId id="354"/>
            <p14:sldId id="337"/>
            <p14:sldId id="355"/>
            <p14:sldId id="357"/>
            <p14:sldId id="356"/>
            <p14:sldId id="338"/>
            <p14:sldId id="359"/>
            <p14:sldId id="361"/>
            <p14:sldId id="362"/>
            <p14:sldId id="384"/>
            <p14:sldId id="385"/>
            <p14:sldId id="386"/>
            <p14:sldId id="387"/>
            <p14:sldId id="358"/>
            <p14:sldId id="367"/>
            <p14:sldId id="364"/>
            <p14:sldId id="365"/>
            <p14:sldId id="366"/>
            <p14:sldId id="388"/>
            <p14:sldId id="371"/>
            <p14:sldId id="368"/>
            <p14:sldId id="389"/>
            <p14:sldId id="369"/>
            <p14:sldId id="390"/>
            <p14:sldId id="391"/>
            <p14:sldId id="392"/>
            <p14:sldId id="393"/>
            <p14:sldId id="370"/>
            <p14:sldId id="372"/>
            <p14:sldId id="373"/>
            <p14:sldId id="374"/>
            <p14:sldId id="398"/>
            <p14:sldId id="375"/>
            <p14:sldId id="397"/>
            <p14:sldId id="399"/>
            <p14:sldId id="400"/>
            <p14:sldId id="401"/>
            <p14:sldId id="402"/>
            <p14:sldId id="376"/>
            <p14:sldId id="377"/>
            <p14:sldId id="394"/>
            <p14:sldId id="395"/>
            <p14:sldId id="378"/>
            <p14:sldId id="379"/>
            <p14:sldId id="380"/>
            <p14:sldId id="381"/>
            <p14:sldId id="382"/>
            <p14:sldId id="38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DB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74" autoAdjust="0"/>
    <p:restoredTop sz="94660"/>
  </p:normalViewPr>
  <p:slideViewPr>
    <p:cSldViewPr>
      <p:cViewPr varScale="1">
        <p:scale>
          <a:sx n="68" d="100"/>
          <a:sy n="68" d="100"/>
        </p:scale>
        <p:origin x="1464"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17C844-0A64-4C27-84CD-798B63D6257B}" type="doc">
      <dgm:prSet loTypeId="urn:microsoft.com/office/officeart/2005/8/layout/hierarchy4" loCatId="hierarchy" qsTypeId="urn:microsoft.com/office/officeart/2005/8/quickstyle/simple2" qsCatId="simple" csTypeId="urn:microsoft.com/office/officeart/2005/8/colors/colorful3" csCatId="colorful" phldr="1"/>
      <dgm:spPr/>
      <dgm:t>
        <a:bodyPr/>
        <a:lstStyle/>
        <a:p>
          <a:endParaRPr lang="en-US"/>
        </a:p>
      </dgm:t>
    </dgm:pt>
    <dgm:pt modelId="{68D38548-0C6D-4FC1-9BB9-DE83060CBA78}">
      <dgm:prSet phldrT="[Text]" custT="1"/>
      <dgm:spPr/>
      <dgm:t>
        <a:bodyPr/>
        <a:lstStyle/>
        <a:p>
          <a:r>
            <a:rPr lang="en-US" sz="5400" dirty="0">
              <a:solidFill>
                <a:schemeClr val="tx1"/>
              </a:solidFill>
            </a:rPr>
            <a:t>Test of Hypothesis</a:t>
          </a:r>
        </a:p>
      </dgm:t>
    </dgm:pt>
    <dgm:pt modelId="{BB63F601-7ABC-4D88-BFD7-D98F189946EC}" type="parTrans" cxnId="{9D5CDD4D-166E-461D-AB2C-CED63B69F234}">
      <dgm:prSet/>
      <dgm:spPr/>
      <dgm:t>
        <a:bodyPr/>
        <a:lstStyle/>
        <a:p>
          <a:endParaRPr lang="en-US">
            <a:solidFill>
              <a:schemeClr val="tx1"/>
            </a:solidFill>
          </a:endParaRPr>
        </a:p>
      </dgm:t>
    </dgm:pt>
    <dgm:pt modelId="{9767488C-C57B-45E7-A743-F351326F4032}" type="sibTrans" cxnId="{9D5CDD4D-166E-461D-AB2C-CED63B69F234}">
      <dgm:prSet/>
      <dgm:spPr/>
      <dgm:t>
        <a:bodyPr/>
        <a:lstStyle/>
        <a:p>
          <a:endParaRPr lang="en-US">
            <a:solidFill>
              <a:schemeClr val="tx1"/>
            </a:solidFill>
          </a:endParaRPr>
        </a:p>
      </dgm:t>
    </dgm:pt>
    <dgm:pt modelId="{F6B61789-A162-4F46-AF7A-47222B3A3083}">
      <dgm:prSet phldrT="[Text]" custT="1"/>
      <dgm:spPr/>
      <dgm:t>
        <a:bodyPr/>
        <a:lstStyle/>
        <a:p>
          <a:r>
            <a:rPr lang="en-US" sz="2800" dirty="0">
              <a:solidFill>
                <a:schemeClr val="tx1"/>
              </a:solidFill>
            </a:rPr>
            <a:t>Large Sample Tests</a:t>
          </a:r>
        </a:p>
      </dgm:t>
    </dgm:pt>
    <dgm:pt modelId="{C1A861B9-3892-4374-8437-D3188BEF6E9F}" type="parTrans" cxnId="{7E3C4B36-C76A-43B9-B6A1-DFB95B0C4B53}">
      <dgm:prSet/>
      <dgm:spPr/>
      <dgm:t>
        <a:bodyPr/>
        <a:lstStyle/>
        <a:p>
          <a:endParaRPr lang="en-US">
            <a:solidFill>
              <a:schemeClr val="tx1"/>
            </a:solidFill>
          </a:endParaRPr>
        </a:p>
      </dgm:t>
    </dgm:pt>
    <dgm:pt modelId="{63364D80-ADF9-474B-9B8E-167B2F4EECEE}" type="sibTrans" cxnId="{7E3C4B36-C76A-43B9-B6A1-DFB95B0C4B53}">
      <dgm:prSet/>
      <dgm:spPr/>
      <dgm:t>
        <a:bodyPr/>
        <a:lstStyle/>
        <a:p>
          <a:endParaRPr lang="en-US">
            <a:solidFill>
              <a:schemeClr val="tx1"/>
            </a:solidFill>
          </a:endParaRPr>
        </a:p>
      </dgm:t>
    </dgm:pt>
    <dgm:pt modelId="{DC018D43-4F56-43C6-A138-74064592FBA5}">
      <dgm:prSet phldrT="[Text]" custT="1"/>
      <dgm:spPr/>
      <dgm:t>
        <a:bodyPr/>
        <a:lstStyle/>
        <a:p>
          <a:r>
            <a:rPr lang="en-US" sz="1800" dirty="0">
              <a:solidFill>
                <a:schemeClr val="tx1"/>
              </a:solidFill>
            </a:rPr>
            <a:t>Testing Population Mean </a:t>
          </a:r>
        </a:p>
        <a:p>
          <a:r>
            <a:rPr lang="en-US" sz="1500" dirty="0">
              <a:solidFill>
                <a:schemeClr val="tx1"/>
              </a:solidFill>
            </a:rPr>
            <a:t>(One Sample)</a:t>
          </a:r>
        </a:p>
      </dgm:t>
    </dgm:pt>
    <dgm:pt modelId="{454DA42F-B41C-4ECD-8D5F-5585676FF213}" type="parTrans" cxnId="{B01E67ED-B40D-4521-9CEA-184975191D93}">
      <dgm:prSet/>
      <dgm:spPr/>
      <dgm:t>
        <a:bodyPr/>
        <a:lstStyle/>
        <a:p>
          <a:endParaRPr lang="en-US">
            <a:solidFill>
              <a:schemeClr val="tx1"/>
            </a:solidFill>
          </a:endParaRPr>
        </a:p>
      </dgm:t>
    </dgm:pt>
    <dgm:pt modelId="{22D531AE-BB62-4535-8200-1F91E9C7AB1A}" type="sibTrans" cxnId="{B01E67ED-B40D-4521-9CEA-184975191D93}">
      <dgm:prSet/>
      <dgm:spPr/>
      <dgm:t>
        <a:bodyPr/>
        <a:lstStyle/>
        <a:p>
          <a:endParaRPr lang="en-US">
            <a:solidFill>
              <a:schemeClr val="tx1"/>
            </a:solidFill>
          </a:endParaRPr>
        </a:p>
      </dgm:t>
    </dgm:pt>
    <dgm:pt modelId="{65E67802-EB69-4DC3-9275-554C45FEF76F}">
      <dgm:prSet phldrT="[Text]" custT="1"/>
      <dgm:spPr/>
      <dgm:t>
        <a:bodyPr/>
        <a:lstStyle/>
        <a:p>
          <a:r>
            <a:rPr lang="en-US" sz="1600" dirty="0">
              <a:solidFill>
                <a:schemeClr val="tx1"/>
              </a:solidFill>
            </a:rPr>
            <a:t>Testing Population Mean </a:t>
          </a:r>
        </a:p>
        <a:p>
          <a:r>
            <a:rPr lang="en-US" sz="1500" dirty="0">
              <a:solidFill>
                <a:schemeClr val="tx1"/>
              </a:solidFill>
            </a:rPr>
            <a:t>(Two Sample)</a:t>
          </a:r>
        </a:p>
      </dgm:t>
    </dgm:pt>
    <dgm:pt modelId="{AE65A81F-6411-4495-B7B7-1CFC767ECCAA}" type="parTrans" cxnId="{C93A21F4-3F9B-4B6A-BAC5-C248D0D34A7C}">
      <dgm:prSet/>
      <dgm:spPr/>
      <dgm:t>
        <a:bodyPr/>
        <a:lstStyle/>
        <a:p>
          <a:endParaRPr lang="en-US">
            <a:solidFill>
              <a:schemeClr val="tx1"/>
            </a:solidFill>
          </a:endParaRPr>
        </a:p>
      </dgm:t>
    </dgm:pt>
    <dgm:pt modelId="{CCC67142-FF72-41C6-8FAA-CE2A583762EB}" type="sibTrans" cxnId="{C93A21F4-3F9B-4B6A-BAC5-C248D0D34A7C}">
      <dgm:prSet/>
      <dgm:spPr/>
      <dgm:t>
        <a:bodyPr/>
        <a:lstStyle/>
        <a:p>
          <a:endParaRPr lang="en-US">
            <a:solidFill>
              <a:schemeClr val="tx1"/>
            </a:solidFill>
          </a:endParaRPr>
        </a:p>
      </dgm:t>
    </dgm:pt>
    <dgm:pt modelId="{C8D12747-CD76-4D8A-A13C-336EBC174984}">
      <dgm:prSet phldrT="[Text]" custT="1"/>
      <dgm:spPr/>
      <dgm:t>
        <a:bodyPr/>
        <a:lstStyle/>
        <a:p>
          <a:r>
            <a:rPr lang="en-US" sz="4800" dirty="0">
              <a:solidFill>
                <a:schemeClr val="tx1"/>
              </a:solidFill>
            </a:rPr>
            <a:t>Small Sample Test</a:t>
          </a:r>
        </a:p>
      </dgm:t>
    </dgm:pt>
    <dgm:pt modelId="{C8F4732A-B1A2-44CF-B0F2-CED3679438E0}" type="parTrans" cxnId="{5ECF2D7F-38AE-4A11-BF8E-8FA101F12A66}">
      <dgm:prSet/>
      <dgm:spPr/>
      <dgm:t>
        <a:bodyPr/>
        <a:lstStyle/>
        <a:p>
          <a:endParaRPr lang="en-US">
            <a:solidFill>
              <a:schemeClr val="tx1"/>
            </a:solidFill>
          </a:endParaRPr>
        </a:p>
      </dgm:t>
    </dgm:pt>
    <dgm:pt modelId="{F1BA292A-D898-4712-8741-3729222F5790}" type="sibTrans" cxnId="{5ECF2D7F-38AE-4A11-BF8E-8FA101F12A66}">
      <dgm:prSet/>
      <dgm:spPr/>
      <dgm:t>
        <a:bodyPr/>
        <a:lstStyle/>
        <a:p>
          <a:endParaRPr lang="en-US">
            <a:solidFill>
              <a:schemeClr val="tx1"/>
            </a:solidFill>
          </a:endParaRPr>
        </a:p>
      </dgm:t>
    </dgm:pt>
    <dgm:pt modelId="{857F27A3-CD67-4C5D-B7BD-D66E5BE15C86}">
      <dgm:prSet phldrT="[Text]" custT="1"/>
      <dgm:spPr/>
      <dgm:t>
        <a:bodyPr/>
        <a:lstStyle/>
        <a:p>
          <a:r>
            <a:rPr lang="en-US" sz="2400" dirty="0">
              <a:solidFill>
                <a:schemeClr val="tx1"/>
              </a:solidFill>
            </a:rPr>
            <a:t>F - test</a:t>
          </a:r>
        </a:p>
      </dgm:t>
    </dgm:pt>
    <dgm:pt modelId="{DAAEA5EC-19AA-4D15-B1B5-4276EBEE89B0}" type="parTrans" cxnId="{FFC4B993-7072-4D0B-AECF-414981AA16BF}">
      <dgm:prSet/>
      <dgm:spPr/>
      <dgm:t>
        <a:bodyPr/>
        <a:lstStyle/>
        <a:p>
          <a:endParaRPr lang="en-US">
            <a:solidFill>
              <a:schemeClr val="tx1"/>
            </a:solidFill>
          </a:endParaRPr>
        </a:p>
      </dgm:t>
    </dgm:pt>
    <dgm:pt modelId="{3923C1F4-0671-4D20-B97C-7F1B9A57D278}" type="sibTrans" cxnId="{FFC4B993-7072-4D0B-AECF-414981AA16BF}">
      <dgm:prSet/>
      <dgm:spPr/>
      <dgm:t>
        <a:bodyPr/>
        <a:lstStyle/>
        <a:p>
          <a:endParaRPr lang="en-US">
            <a:solidFill>
              <a:schemeClr val="tx1"/>
            </a:solidFill>
          </a:endParaRPr>
        </a:p>
      </dgm:t>
    </dgm:pt>
    <dgm:pt modelId="{9BF4B013-4B03-4671-8444-B72B5EC5BC8B}">
      <dgm:prSet custT="1"/>
      <dgm:spPr/>
      <dgm:t>
        <a:bodyPr/>
        <a:lstStyle/>
        <a:p>
          <a:r>
            <a:rPr lang="en-US" sz="2400" dirty="0">
              <a:solidFill>
                <a:schemeClr val="tx1"/>
              </a:solidFill>
            </a:rPr>
            <a:t>t-test</a:t>
          </a:r>
          <a:endParaRPr lang="en-US" sz="1800" dirty="0">
            <a:solidFill>
              <a:schemeClr val="tx1"/>
            </a:solidFill>
          </a:endParaRPr>
        </a:p>
        <a:p>
          <a:r>
            <a:rPr lang="en-US" sz="1600" dirty="0">
              <a:solidFill>
                <a:schemeClr val="tx1"/>
              </a:solidFill>
            </a:rPr>
            <a:t>One Sample</a:t>
          </a:r>
        </a:p>
        <a:p>
          <a:r>
            <a:rPr lang="en-US" sz="1600" dirty="0">
              <a:solidFill>
                <a:schemeClr val="tx1"/>
              </a:solidFill>
            </a:rPr>
            <a:t>Two Sample</a:t>
          </a:r>
        </a:p>
      </dgm:t>
    </dgm:pt>
    <dgm:pt modelId="{3514E9FC-8505-4E1D-9C66-F627882849E6}" type="parTrans" cxnId="{1A29C05F-766A-4192-8C6B-6845F98B7193}">
      <dgm:prSet/>
      <dgm:spPr/>
      <dgm:t>
        <a:bodyPr/>
        <a:lstStyle/>
        <a:p>
          <a:endParaRPr lang="en-US">
            <a:solidFill>
              <a:schemeClr val="tx1"/>
            </a:solidFill>
          </a:endParaRPr>
        </a:p>
      </dgm:t>
    </dgm:pt>
    <dgm:pt modelId="{F1282BCA-A7F7-4107-8385-061370B3DD81}" type="sibTrans" cxnId="{1A29C05F-766A-4192-8C6B-6845F98B7193}">
      <dgm:prSet/>
      <dgm:spPr/>
      <dgm:t>
        <a:bodyPr/>
        <a:lstStyle/>
        <a:p>
          <a:endParaRPr lang="en-US">
            <a:solidFill>
              <a:schemeClr val="tx1"/>
            </a:solidFill>
          </a:endParaRPr>
        </a:p>
      </dgm:t>
    </dgm:pt>
    <dgm:pt modelId="{31E84CBF-691E-49FA-AE0B-1712A8291958}">
      <dgm:prSet custT="1"/>
      <dgm:spPr/>
      <dgm:t>
        <a:bodyPr/>
        <a:lstStyle/>
        <a:p>
          <a:r>
            <a:rPr lang="en-US" sz="2400" dirty="0">
              <a:solidFill>
                <a:schemeClr val="tx1"/>
              </a:solidFill>
            </a:rPr>
            <a:t>Paired t-test</a:t>
          </a:r>
        </a:p>
      </dgm:t>
    </dgm:pt>
    <dgm:pt modelId="{AAEA2B16-94C1-4B9A-83D4-BFE34D0DF08C}" type="parTrans" cxnId="{B5BDC00A-093B-4A85-A75D-5E0F2C0A0CEC}">
      <dgm:prSet/>
      <dgm:spPr/>
      <dgm:t>
        <a:bodyPr/>
        <a:lstStyle/>
        <a:p>
          <a:endParaRPr lang="en-US">
            <a:solidFill>
              <a:schemeClr val="tx1"/>
            </a:solidFill>
          </a:endParaRPr>
        </a:p>
      </dgm:t>
    </dgm:pt>
    <dgm:pt modelId="{0170B4C2-1A0F-41DA-A1D1-A4D73CE71B37}" type="sibTrans" cxnId="{B5BDC00A-093B-4A85-A75D-5E0F2C0A0CEC}">
      <dgm:prSet/>
      <dgm:spPr/>
      <dgm:t>
        <a:bodyPr/>
        <a:lstStyle/>
        <a:p>
          <a:endParaRPr lang="en-US">
            <a:solidFill>
              <a:schemeClr val="tx1"/>
            </a:solidFill>
          </a:endParaRPr>
        </a:p>
      </dgm:t>
    </dgm:pt>
    <dgm:pt modelId="{690DA841-FBA0-43DA-BB36-61D80EBE630E}">
      <dgm:prSet custT="1"/>
      <dgm:spPr/>
      <dgm:t>
        <a:bodyPr/>
        <a:lstStyle/>
        <a:p>
          <a:r>
            <a:rPr lang="en-US" sz="2400" dirty="0">
              <a:solidFill>
                <a:schemeClr val="tx1"/>
              </a:solidFill>
            </a:rPr>
            <a:t>Chi-square test</a:t>
          </a:r>
        </a:p>
      </dgm:t>
    </dgm:pt>
    <dgm:pt modelId="{9A77E04C-878C-4948-A83A-06F447F1927B}" type="parTrans" cxnId="{DBB0F7B2-AD09-4CFB-8A02-CDD2BECBE23F}">
      <dgm:prSet/>
      <dgm:spPr/>
      <dgm:t>
        <a:bodyPr/>
        <a:lstStyle/>
        <a:p>
          <a:endParaRPr lang="en-US">
            <a:solidFill>
              <a:schemeClr val="tx1"/>
            </a:solidFill>
          </a:endParaRPr>
        </a:p>
      </dgm:t>
    </dgm:pt>
    <dgm:pt modelId="{A25E8313-7E98-407A-B752-B47AD14ECEB4}" type="sibTrans" cxnId="{DBB0F7B2-AD09-4CFB-8A02-CDD2BECBE23F}">
      <dgm:prSet/>
      <dgm:spPr/>
      <dgm:t>
        <a:bodyPr/>
        <a:lstStyle/>
        <a:p>
          <a:endParaRPr lang="en-US">
            <a:solidFill>
              <a:schemeClr val="tx1"/>
            </a:solidFill>
          </a:endParaRPr>
        </a:p>
      </dgm:t>
    </dgm:pt>
    <dgm:pt modelId="{9273C5CD-C4A5-40C2-9F7E-F5C4BD228646}" type="pres">
      <dgm:prSet presAssocID="{C717C844-0A64-4C27-84CD-798B63D6257B}" presName="Name0" presStyleCnt="0">
        <dgm:presLayoutVars>
          <dgm:chPref val="1"/>
          <dgm:dir/>
          <dgm:animOne val="branch"/>
          <dgm:animLvl val="lvl"/>
          <dgm:resizeHandles/>
        </dgm:presLayoutVars>
      </dgm:prSet>
      <dgm:spPr/>
    </dgm:pt>
    <dgm:pt modelId="{EEA0BE2B-D300-45B3-B4A8-BA53299D4183}" type="pres">
      <dgm:prSet presAssocID="{68D38548-0C6D-4FC1-9BB9-DE83060CBA78}" presName="vertOne" presStyleCnt="0"/>
      <dgm:spPr/>
    </dgm:pt>
    <dgm:pt modelId="{F42F8C64-EB35-4374-8818-6CF1B32BDC7F}" type="pres">
      <dgm:prSet presAssocID="{68D38548-0C6D-4FC1-9BB9-DE83060CBA78}" presName="txOne" presStyleLbl="node0" presStyleIdx="0" presStyleCnt="1">
        <dgm:presLayoutVars>
          <dgm:chPref val="3"/>
        </dgm:presLayoutVars>
      </dgm:prSet>
      <dgm:spPr/>
    </dgm:pt>
    <dgm:pt modelId="{7322D62B-E4AA-4FEE-B87A-A76B91A0B46D}" type="pres">
      <dgm:prSet presAssocID="{68D38548-0C6D-4FC1-9BB9-DE83060CBA78}" presName="parTransOne" presStyleCnt="0"/>
      <dgm:spPr/>
    </dgm:pt>
    <dgm:pt modelId="{B250445B-E760-4E2A-8F2C-26ABDD6D7313}" type="pres">
      <dgm:prSet presAssocID="{68D38548-0C6D-4FC1-9BB9-DE83060CBA78}" presName="horzOne" presStyleCnt="0"/>
      <dgm:spPr/>
    </dgm:pt>
    <dgm:pt modelId="{BED6D1E0-1DFA-4AC7-AEE5-C29A727BE678}" type="pres">
      <dgm:prSet presAssocID="{F6B61789-A162-4F46-AF7A-47222B3A3083}" presName="vertTwo" presStyleCnt="0"/>
      <dgm:spPr/>
    </dgm:pt>
    <dgm:pt modelId="{F4F797F7-0648-469A-85FC-CF81582105D5}" type="pres">
      <dgm:prSet presAssocID="{F6B61789-A162-4F46-AF7A-47222B3A3083}" presName="txTwo" presStyleLbl="node2" presStyleIdx="0" presStyleCnt="2">
        <dgm:presLayoutVars>
          <dgm:chPref val="3"/>
        </dgm:presLayoutVars>
      </dgm:prSet>
      <dgm:spPr/>
    </dgm:pt>
    <dgm:pt modelId="{45944C63-F638-4585-9399-5B94A09EEC9C}" type="pres">
      <dgm:prSet presAssocID="{F6B61789-A162-4F46-AF7A-47222B3A3083}" presName="parTransTwo" presStyleCnt="0"/>
      <dgm:spPr/>
    </dgm:pt>
    <dgm:pt modelId="{4144409E-54A7-4D6F-B685-C9D4AB201FC2}" type="pres">
      <dgm:prSet presAssocID="{F6B61789-A162-4F46-AF7A-47222B3A3083}" presName="horzTwo" presStyleCnt="0"/>
      <dgm:spPr/>
    </dgm:pt>
    <dgm:pt modelId="{17D03C30-FA5D-4E2E-BF1A-27F1465F4D1C}" type="pres">
      <dgm:prSet presAssocID="{DC018D43-4F56-43C6-A138-74064592FBA5}" presName="vertThree" presStyleCnt="0"/>
      <dgm:spPr/>
    </dgm:pt>
    <dgm:pt modelId="{D03E131C-D55A-4FA6-856E-6DB764710BD6}" type="pres">
      <dgm:prSet presAssocID="{DC018D43-4F56-43C6-A138-74064592FBA5}" presName="txThree" presStyleLbl="node3" presStyleIdx="0" presStyleCnt="6">
        <dgm:presLayoutVars>
          <dgm:chPref val="3"/>
        </dgm:presLayoutVars>
      </dgm:prSet>
      <dgm:spPr/>
    </dgm:pt>
    <dgm:pt modelId="{57875838-BA67-4B81-9533-F305A71369CF}" type="pres">
      <dgm:prSet presAssocID="{DC018D43-4F56-43C6-A138-74064592FBA5}" presName="horzThree" presStyleCnt="0"/>
      <dgm:spPr/>
    </dgm:pt>
    <dgm:pt modelId="{B3921EE4-0BCD-4308-8BFC-336775CF32E1}" type="pres">
      <dgm:prSet presAssocID="{22D531AE-BB62-4535-8200-1F91E9C7AB1A}" presName="sibSpaceThree" presStyleCnt="0"/>
      <dgm:spPr/>
    </dgm:pt>
    <dgm:pt modelId="{E34D72AC-4278-4385-BBE7-B41FBFF4047F}" type="pres">
      <dgm:prSet presAssocID="{65E67802-EB69-4DC3-9275-554C45FEF76F}" presName="vertThree" presStyleCnt="0"/>
      <dgm:spPr/>
    </dgm:pt>
    <dgm:pt modelId="{57DD57F5-F579-483F-9DCF-B433E49EE277}" type="pres">
      <dgm:prSet presAssocID="{65E67802-EB69-4DC3-9275-554C45FEF76F}" presName="txThree" presStyleLbl="node3" presStyleIdx="1" presStyleCnt="6">
        <dgm:presLayoutVars>
          <dgm:chPref val="3"/>
        </dgm:presLayoutVars>
      </dgm:prSet>
      <dgm:spPr/>
    </dgm:pt>
    <dgm:pt modelId="{BB3187A7-89E7-4C41-AA05-BEF50487FD1B}" type="pres">
      <dgm:prSet presAssocID="{65E67802-EB69-4DC3-9275-554C45FEF76F}" presName="horzThree" presStyleCnt="0"/>
      <dgm:spPr/>
    </dgm:pt>
    <dgm:pt modelId="{3F8534B5-6ADF-4FBA-9426-5E7B73605D31}" type="pres">
      <dgm:prSet presAssocID="{63364D80-ADF9-474B-9B8E-167B2F4EECEE}" presName="sibSpaceTwo" presStyleCnt="0"/>
      <dgm:spPr/>
    </dgm:pt>
    <dgm:pt modelId="{AA3B5997-FAD4-42D3-9373-100E3F6A10B4}" type="pres">
      <dgm:prSet presAssocID="{C8D12747-CD76-4D8A-A13C-336EBC174984}" presName="vertTwo" presStyleCnt="0"/>
      <dgm:spPr/>
    </dgm:pt>
    <dgm:pt modelId="{F2802BE8-A8C5-4E58-BEAE-733CA94ACCCF}" type="pres">
      <dgm:prSet presAssocID="{C8D12747-CD76-4D8A-A13C-336EBC174984}" presName="txTwo" presStyleLbl="node2" presStyleIdx="1" presStyleCnt="2">
        <dgm:presLayoutVars>
          <dgm:chPref val="3"/>
        </dgm:presLayoutVars>
      </dgm:prSet>
      <dgm:spPr/>
    </dgm:pt>
    <dgm:pt modelId="{47D75B29-A241-4A21-B3FF-14E8083F60D3}" type="pres">
      <dgm:prSet presAssocID="{C8D12747-CD76-4D8A-A13C-336EBC174984}" presName="parTransTwo" presStyleCnt="0"/>
      <dgm:spPr/>
    </dgm:pt>
    <dgm:pt modelId="{38410648-E301-4304-9D14-C97FCA05461E}" type="pres">
      <dgm:prSet presAssocID="{C8D12747-CD76-4D8A-A13C-336EBC174984}" presName="horzTwo" presStyleCnt="0"/>
      <dgm:spPr/>
    </dgm:pt>
    <dgm:pt modelId="{78187DC5-8FA5-4827-85F0-D9469CF1F74E}" type="pres">
      <dgm:prSet presAssocID="{9BF4B013-4B03-4671-8444-B72B5EC5BC8B}" presName="vertThree" presStyleCnt="0"/>
      <dgm:spPr/>
    </dgm:pt>
    <dgm:pt modelId="{C56F96B9-E17F-4B96-A66C-7136898F5F56}" type="pres">
      <dgm:prSet presAssocID="{9BF4B013-4B03-4671-8444-B72B5EC5BC8B}" presName="txThree" presStyleLbl="node3" presStyleIdx="2" presStyleCnt="6">
        <dgm:presLayoutVars>
          <dgm:chPref val="3"/>
        </dgm:presLayoutVars>
      </dgm:prSet>
      <dgm:spPr/>
    </dgm:pt>
    <dgm:pt modelId="{F27AE593-5C5F-42A3-B6BE-4A9A45E03FFD}" type="pres">
      <dgm:prSet presAssocID="{9BF4B013-4B03-4671-8444-B72B5EC5BC8B}" presName="horzThree" presStyleCnt="0"/>
      <dgm:spPr/>
    </dgm:pt>
    <dgm:pt modelId="{0EF6D94B-0421-451A-B808-B8468CC4B0EB}" type="pres">
      <dgm:prSet presAssocID="{F1282BCA-A7F7-4107-8385-061370B3DD81}" presName="sibSpaceThree" presStyleCnt="0"/>
      <dgm:spPr/>
    </dgm:pt>
    <dgm:pt modelId="{A9A18FD0-3DD6-4011-A9F8-E064DA9B6143}" type="pres">
      <dgm:prSet presAssocID="{31E84CBF-691E-49FA-AE0B-1712A8291958}" presName="vertThree" presStyleCnt="0"/>
      <dgm:spPr/>
    </dgm:pt>
    <dgm:pt modelId="{5BC74C94-25DA-4E94-8247-A9C9B933A2FA}" type="pres">
      <dgm:prSet presAssocID="{31E84CBF-691E-49FA-AE0B-1712A8291958}" presName="txThree" presStyleLbl="node3" presStyleIdx="3" presStyleCnt="6">
        <dgm:presLayoutVars>
          <dgm:chPref val="3"/>
        </dgm:presLayoutVars>
      </dgm:prSet>
      <dgm:spPr/>
    </dgm:pt>
    <dgm:pt modelId="{A08A53CC-1753-4265-9729-DE40E32052FB}" type="pres">
      <dgm:prSet presAssocID="{31E84CBF-691E-49FA-AE0B-1712A8291958}" presName="horzThree" presStyleCnt="0"/>
      <dgm:spPr/>
    </dgm:pt>
    <dgm:pt modelId="{EC100E29-9A4A-42DC-8912-531AC05998A6}" type="pres">
      <dgm:prSet presAssocID="{0170B4C2-1A0F-41DA-A1D1-A4D73CE71B37}" presName="sibSpaceThree" presStyleCnt="0"/>
      <dgm:spPr/>
    </dgm:pt>
    <dgm:pt modelId="{AF7E974B-13C1-45E1-98F0-1EDB196D9C81}" type="pres">
      <dgm:prSet presAssocID="{690DA841-FBA0-43DA-BB36-61D80EBE630E}" presName="vertThree" presStyleCnt="0"/>
      <dgm:spPr/>
    </dgm:pt>
    <dgm:pt modelId="{27E010F0-93CD-40D9-9AC6-8CE3FA3CD7E1}" type="pres">
      <dgm:prSet presAssocID="{690DA841-FBA0-43DA-BB36-61D80EBE630E}" presName="txThree" presStyleLbl="node3" presStyleIdx="4" presStyleCnt="6">
        <dgm:presLayoutVars>
          <dgm:chPref val="3"/>
        </dgm:presLayoutVars>
      </dgm:prSet>
      <dgm:spPr/>
    </dgm:pt>
    <dgm:pt modelId="{D7EBAB7F-547B-4904-AA1A-A452EEF9718C}" type="pres">
      <dgm:prSet presAssocID="{690DA841-FBA0-43DA-BB36-61D80EBE630E}" presName="horzThree" presStyleCnt="0"/>
      <dgm:spPr/>
    </dgm:pt>
    <dgm:pt modelId="{E5247381-7688-4B67-B841-0E0CED310E16}" type="pres">
      <dgm:prSet presAssocID="{A25E8313-7E98-407A-B752-B47AD14ECEB4}" presName="sibSpaceThree" presStyleCnt="0"/>
      <dgm:spPr/>
    </dgm:pt>
    <dgm:pt modelId="{CCAD6362-ABF4-4EEF-B49B-DA069B104DAB}" type="pres">
      <dgm:prSet presAssocID="{857F27A3-CD67-4C5D-B7BD-D66E5BE15C86}" presName="vertThree" presStyleCnt="0"/>
      <dgm:spPr/>
    </dgm:pt>
    <dgm:pt modelId="{D147A542-F6EA-4449-9A7D-E357B5E07485}" type="pres">
      <dgm:prSet presAssocID="{857F27A3-CD67-4C5D-B7BD-D66E5BE15C86}" presName="txThree" presStyleLbl="node3" presStyleIdx="5" presStyleCnt="6">
        <dgm:presLayoutVars>
          <dgm:chPref val="3"/>
        </dgm:presLayoutVars>
      </dgm:prSet>
      <dgm:spPr/>
    </dgm:pt>
    <dgm:pt modelId="{992A2E0F-538E-4B46-8B4E-3F0FD3E0B83B}" type="pres">
      <dgm:prSet presAssocID="{857F27A3-CD67-4C5D-B7BD-D66E5BE15C86}" presName="horzThree" presStyleCnt="0"/>
      <dgm:spPr/>
    </dgm:pt>
  </dgm:ptLst>
  <dgm:cxnLst>
    <dgm:cxn modelId="{AECAC909-C9E1-44E3-A6EC-3A88D10F9FD7}" type="presOf" srcId="{DC018D43-4F56-43C6-A138-74064592FBA5}" destId="{D03E131C-D55A-4FA6-856E-6DB764710BD6}" srcOrd="0" destOrd="0" presId="urn:microsoft.com/office/officeart/2005/8/layout/hierarchy4"/>
    <dgm:cxn modelId="{B5BDC00A-093B-4A85-A75D-5E0F2C0A0CEC}" srcId="{C8D12747-CD76-4D8A-A13C-336EBC174984}" destId="{31E84CBF-691E-49FA-AE0B-1712A8291958}" srcOrd="1" destOrd="0" parTransId="{AAEA2B16-94C1-4B9A-83D4-BFE34D0DF08C}" sibTransId="{0170B4C2-1A0F-41DA-A1D1-A4D73CE71B37}"/>
    <dgm:cxn modelId="{D605A80C-3E71-47B2-A83E-AE9FE81935B7}" type="presOf" srcId="{65E67802-EB69-4DC3-9275-554C45FEF76F}" destId="{57DD57F5-F579-483F-9DCF-B433E49EE277}" srcOrd="0" destOrd="0" presId="urn:microsoft.com/office/officeart/2005/8/layout/hierarchy4"/>
    <dgm:cxn modelId="{223AFC14-B66E-4849-B5A0-A1A5567E2EF8}" type="presOf" srcId="{9BF4B013-4B03-4671-8444-B72B5EC5BC8B}" destId="{C56F96B9-E17F-4B96-A66C-7136898F5F56}" srcOrd="0" destOrd="0" presId="urn:microsoft.com/office/officeart/2005/8/layout/hierarchy4"/>
    <dgm:cxn modelId="{72AF1918-6D61-4E5C-A64C-BE575DEB7982}" type="presOf" srcId="{68D38548-0C6D-4FC1-9BB9-DE83060CBA78}" destId="{F42F8C64-EB35-4374-8818-6CF1B32BDC7F}" srcOrd="0" destOrd="0" presId="urn:microsoft.com/office/officeart/2005/8/layout/hierarchy4"/>
    <dgm:cxn modelId="{7E3C4B36-C76A-43B9-B6A1-DFB95B0C4B53}" srcId="{68D38548-0C6D-4FC1-9BB9-DE83060CBA78}" destId="{F6B61789-A162-4F46-AF7A-47222B3A3083}" srcOrd="0" destOrd="0" parTransId="{C1A861B9-3892-4374-8437-D3188BEF6E9F}" sibTransId="{63364D80-ADF9-474B-9B8E-167B2F4EECEE}"/>
    <dgm:cxn modelId="{1A29C05F-766A-4192-8C6B-6845F98B7193}" srcId="{C8D12747-CD76-4D8A-A13C-336EBC174984}" destId="{9BF4B013-4B03-4671-8444-B72B5EC5BC8B}" srcOrd="0" destOrd="0" parTransId="{3514E9FC-8505-4E1D-9C66-F627882849E6}" sibTransId="{F1282BCA-A7F7-4107-8385-061370B3DD81}"/>
    <dgm:cxn modelId="{4B1BE960-E4F8-42A5-B769-19B81E2D32A1}" type="presOf" srcId="{857F27A3-CD67-4C5D-B7BD-D66E5BE15C86}" destId="{D147A542-F6EA-4449-9A7D-E357B5E07485}" srcOrd="0" destOrd="0" presId="urn:microsoft.com/office/officeart/2005/8/layout/hierarchy4"/>
    <dgm:cxn modelId="{D6522A64-0156-4CDE-93A0-6E6B075022FB}" type="presOf" srcId="{31E84CBF-691E-49FA-AE0B-1712A8291958}" destId="{5BC74C94-25DA-4E94-8247-A9C9B933A2FA}" srcOrd="0" destOrd="0" presId="urn:microsoft.com/office/officeart/2005/8/layout/hierarchy4"/>
    <dgm:cxn modelId="{9D5CDD4D-166E-461D-AB2C-CED63B69F234}" srcId="{C717C844-0A64-4C27-84CD-798B63D6257B}" destId="{68D38548-0C6D-4FC1-9BB9-DE83060CBA78}" srcOrd="0" destOrd="0" parTransId="{BB63F601-7ABC-4D88-BFD7-D98F189946EC}" sibTransId="{9767488C-C57B-45E7-A743-F351326F4032}"/>
    <dgm:cxn modelId="{5ECF2D7F-38AE-4A11-BF8E-8FA101F12A66}" srcId="{68D38548-0C6D-4FC1-9BB9-DE83060CBA78}" destId="{C8D12747-CD76-4D8A-A13C-336EBC174984}" srcOrd="1" destOrd="0" parTransId="{C8F4732A-B1A2-44CF-B0F2-CED3679438E0}" sibTransId="{F1BA292A-D898-4712-8741-3729222F5790}"/>
    <dgm:cxn modelId="{FFC4B993-7072-4D0B-AECF-414981AA16BF}" srcId="{C8D12747-CD76-4D8A-A13C-336EBC174984}" destId="{857F27A3-CD67-4C5D-B7BD-D66E5BE15C86}" srcOrd="3" destOrd="0" parTransId="{DAAEA5EC-19AA-4D15-B1B5-4276EBEE89B0}" sibTransId="{3923C1F4-0671-4D20-B97C-7F1B9A57D278}"/>
    <dgm:cxn modelId="{DBB0F7B2-AD09-4CFB-8A02-CDD2BECBE23F}" srcId="{C8D12747-CD76-4D8A-A13C-336EBC174984}" destId="{690DA841-FBA0-43DA-BB36-61D80EBE630E}" srcOrd="2" destOrd="0" parTransId="{9A77E04C-878C-4948-A83A-06F447F1927B}" sibTransId="{A25E8313-7E98-407A-B752-B47AD14ECEB4}"/>
    <dgm:cxn modelId="{1085FBC0-3C69-444D-B6EE-79DB376AB673}" type="presOf" srcId="{690DA841-FBA0-43DA-BB36-61D80EBE630E}" destId="{27E010F0-93CD-40D9-9AC6-8CE3FA3CD7E1}" srcOrd="0" destOrd="0" presId="urn:microsoft.com/office/officeart/2005/8/layout/hierarchy4"/>
    <dgm:cxn modelId="{97EA53C6-6B4C-4435-B585-5DD3787C9D10}" type="presOf" srcId="{C717C844-0A64-4C27-84CD-798B63D6257B}" destId="{9273C5CD-C4A5-40C2-9F7E-F5C4BD228646}" srcOrd="0" destOrd="0" presId="urn:microsoft.com/office/officeart/2005/8/layout/hierarchy4"/>
    <dgm:cxn modelId="{649174C8-2526-4F1B-99A9-9074BA8DDA1C}" type="presOf" srcId="{F6B61789-A162-4F46-AF7A-47222B3A3083}" destId="{F4F797F7-0648-469A-85FC-CF81582105D5}" srcOrd="0" destOrd="0" presId="urn:microsoft.com/office/officeart/2005/8/layout/hierarchy4"/>
    <dgm:cxn modelId="{4E6D60EA-FCA3-4E17-9C1C-37129037AABC}" type="presOf" srcId="{C8D12747-CD76-4D8A-A13C-336EBC174984}" destId="{F2802BE8-A8C5-4E58-BEAE-733CA94ACCCF}" srcOrd="0" destOrd="0" presId="urn:microsoft.com/office/officeart/2005/8/layout/hierarchy4"/>
    <dgm:cxn modelId="{B01E67ED-B40D-4521-9CEA-184975191D93}" srcId="{F6B61789-A162-4F46-AF7A-47222B3A3083}" destId="{DC018D43-4F56-43C6-A138-74064592FBA5}" srcOrd="0" destOrd="0" parTransId="{454DA42F-B41C-4ECD-8D5F-5585676FF213}" sibTransId="{22D531AE-BB62-4535-8200-1F91E9C7AB1A}"/>
    <dgm:cxn modelId="{C93A21F4-3F9B-4B6A-BAC5-C248D0D34A7C}" srcId="{F6B61789-A162-4F46-AF7A-47222B3A3083}" destId="{65E67802-EB69-4DC3-9275-554C45FEF76F}" srcOrd="1" destOrd="0" parTransId="{AE65A81F-6411-4495-B7B7-1CFC767ECCAA}" sibTransId="{CCC67142-FF72-41C6-8FAA-CE2A583762EB}"/>
    <dgm:cxn modelId="{42F1833F-A36B-4125-BFC1-23BFC0253358}" type="presParOf" srcId="{9273C5CD-C4A5-40C2-9F7E-F5C4BD228646}" destId="{EEA0BE2B-D300-45B3-B4A8-BA53299D4183}" srcOrd="0" destOrd="0" presId="urn:microsoft.com/office/officeart/2005/8/layout/hierarchy4"/>
    <dgm:cxn modelId="{263796D4-678B-4065-80C3-A6A35D9100C2}" type="presParOf" srcId="{EEA0BE2B-D300-45B3-B4A8-BA53299D4183}" destId="{F42F8C64-EB35-4374-8818-6CF1B32BDC7F}" srcOrd="0" destOrd="0" presId="urn:microsoft.com/office/officeart/2005/8/layout/hierarchy4"/>
    <dgm:cxn modelId="{A31811BC-3B4E-41A9-A259-87DEE301D4B1}" type="presParOf" srcId="{EEA0BE2B-D300-45B3-B4A8-BA53299D4183}" destId="{7322D62B-E4AA-4FEE-B87A-A76B91A0B46D}" srcOrd="1" destOrd="0" presId="urn:microsoft.com/office/officeart/2005/8/layout/hierarchy4"/>
    <dgm:cxn modelId="{6D542CA8-4D71-4880-9DC9-AB58E79F7F83}" type="presParOf" srcId="{EEA0BE2B-D300-45B3-B4A8-BA53299D4183}" destId="{B250445B-E760-4E2A-8F2C-26ABDD6D7313}" srcOrd="2" destOrd="0" presId="urn:microsoft.com/office/officeart/2005/8/layout/hierarchy4"/>
    <dgm:cxn modelId="{40C56606-19D1-40CF-B5CE-EBD8D6FC9431}" type="presParOf" srcId="{B250445B-E760-4E2A-8F2C-26ABDD6D7313}" destId="{BED6D1E0-1DFA-4AC7-AEE5-C29A727BE678}" srcOrd="0" destOrd="0" presId="urn:microsoft.com/office/officeart/2005/8/layout/hierarchy4"/>
    <dgm:cxn modelId="{609B9070-2AB0-4009-876F-FE4E7B13F617}" type="presParOf" srcId="{BED6D1E0-1DFA-4AC7-AEE5-C29A727BE678}" destId="{F4F797F7-0648-469A-85FC-CF81582105D5}" srcOrd="0" destOrd="0" presId="urn:microsoft.com/office/officeart/2005/8/layout/hierarchy4"/>
    <dgm:cxn modelId="{B13F538B-D1E3-4B2F-8FBE-46EB7A93261B}" type="presParOf" srcId="{BED6D1E0-1DFA-4AC7-AEE5-C29A727BE678}" destId="{45944C63-F638-4585-9399-5B94A09EEC9C}" srcOrd="1" destOrd="0" presId="urn:microsoft.com/office/officeart/2005/8/layout/hierarchy4"/>
    <dgm:cxn modelId="{34652C54-2BBD-47E5-BF1C-DCFEBCF11B24}" type="presParOf" srcId="{BED6D1E0-1DFA-4AC7-AEE5-C29A727BE678}" destId="{4144409E-54A7-4D6F-B685-C9D4AB201FC2}" srcOrd="2" destOrd="0" presId="urn:microsoft.com/office/officeart/2005/8/layout/hierarchy4"/>
    <dgm:cxn modelId="{81E91BDD-5BE8-4F41-B44E-993EAE3A5E70}" type="presParOf" srcId="{4144409E-54A7-4D6F-B685-C9D4AB201FC2}" destId="{17D03C30-FA5D-4E2E-BF1A-27F1465F4D1C}" srcOrd="0" destOrd="0" presId="urn:microsoft.com/office/officeart/2005/8/layout/hierarchy4"/>
    <dgm:cxn modelId="{C72967FA-54AD-4964-A6E8-CCB400B963A9}" type="presParOf" srcId="{17D03C30-FA5D-4E2E-BF1A-27F1465F4D1C}" destId="{D03E131C-D55A-4FA6-856E-6DB764710BD6}" srcOrd="0" destOrd="0" presId="urn:microsoft.com/office/officeart/2005/8/layout/hierarchy4"/>
    <dgm:cxn modelId="{7D9EB229-BC57-4672-A46B-EFA6BE71BCA2}" type="presParOf" srcId="{17D03C30-FA5D-4E2E-BF1A-27F1465F4D1C}" destId="{57875838-BA67-4B81-9533-F305A71369CF}" srcOrd="1" destOrd="0" presId="urn:microsoft.com/office/officeart/2005/8/layout/hierarchy4"/>
    <dgm:cxn modelId="{742DE847-AC90-469E-B9C5-1A6E0DC9824C}" type="presParOf" srcId="{4144409E-54A7-4D6F-B685-C9D4AB201FC2}" destId="{B3921EE4-0BCD-4308-8BFC-336775CF32E1}" srcOrd="1" destOrd="0" presId="urn:microsoft.com/office/officeart/2005/8/layout/hierarchy4"/>
    <dgm:cxn modelId="{37955FC7-606C-4219-BD19-CA13C43D2DC3}" type="presParOf" srcId="{4144409E-54A7-4D6F-B685-C9D4AB201FC2}" destId="{E34D72AC-4278-4385-BBE7-B41FBFF4047F}" srcOrd="2" destOrd="0" presId="urn:microsoft.com/office/officeart/2005/8/layout/hierarchy4"/>
    <dgm:cxn modelId="{3EFCA73E-5461-450A-81E5-13D3F18A6B58}" type="presParOf" srcId="{E34D72AC-4278-4385-BBE7-B41FBFF4047F}" destId="{57DD57F5-F579-483F-9DCF-B433E49EE277}" srcOrd="0" destOrd="0" presId="urn:microsoft.com/office/officeart/2005/8/layout/hierarchy4"/>
    <dgm:cxn modelId="{70F12F14-D08A-4B18-BB0A-186C9A565A01}" type="presParOf" srcId="{E34D72AC-4278-4385-BBE7-B41FBFF4047F}" destId="{BB3187A7-89E7-4C41-AA05-BEF50487FD1B}" srcOrd="1" destOrd="0" presId="urn:microsoft.com/office/officeart/2005/8/layout/hierarchy4"/>
    <dgm:cxn modelId="{6C6E4304-167C-40E0-A474-E106C3EA4C29}" type="presParOf" srcId="{B250445B-E760-4E2A-8F2C-26ABDD6D7313}" destId="{3F8534B5-6ADF-4FBA-9426-5E7B73605D31}" srcOrd="1" destOrd="0" presId="urn:microsoft.com/office/officeart/2005/8/layout/hierarchy4"/>
    <dgm:cxn modelId="{463AFBBC-D744-48FE-924E-D471C1F2FFBC}" type="presParOf" srcId="{B250445B-E760-4E2A-8F2C-26ABDD6D7313}" destId="{AA3B5997-FAD4-42D3-9373-100E3F6A10B4}" srcOrd="2" destOrd="0" presId="urn:microsoft.com/office/officeart/2005/8/layout/hierarchy4"/>
    <dgm:cxn modelId="{C5143BBA-50D2-4D25-9F27-98AAEC287D64}" type="presParOf" srcId="{AA3B5997-FAD4-42D3-9373-100E3F6A10B4}" destId="{F2802BE8-A8C5-4E58-BEAE-733CA94ACCCF}" srcOrd="0" destOrd="0" presId="urn:microsoft.com/office/officeart/2005/8/layout/hierarchy4"/>
    <dgm:cxn modelId="{74FCF4E8-4BDB-4FF0-8B8D-52AD3E877E6C}" type="presParOf" srcId="{AA3B5997-FAD4-42D3-9373-100E3F6A10B4}" destId="{47D75B29-A241-4A21-B3FF-14E8083F60D3}" srcOrd="1" destOrd="0" presId="urn:microsoft.com/office/officeart/2005/8/layout/hierarchy4"/>
    <dgm:cxn modelId="{0AA8641B-7998-46B1-AC09-710A8D5740A5}" type="presParOf" srcId="{AA3B5997-FAD4-42D3-9373-100E3F6A10B4}" destId="{38410648-E301-4304-9D14-C97FCA05461E}" srcOrd="2" destOrd="0" presId="urn:microsoft.com/office/officeart/2005/8/layout/hierarchy4"/>
    <dgm:cxn modelId="{5B104F83-F66C-4F02-BD10-5752255751F5}" type="presParOf" srcId="{38410648-E301-4304-9D14-C97FCA05461E}" destId="{78187DC5-8FA5-4827-85F0-D9469CF1F74E}" srcOrd="0" destOrd="0" presId="urn:microsoft.com/office/officeart/2005/8/layout/hierarchy4"/>
    <dgm:cxn modelId="{CD44AE6E-EC3E-44FE-BC3F-56C0880687B0}" type="presParOf" srcId="{78187DC5-8FA5-4827-85F0-D9469CF1F74E}" destId="{C56F96B9-E17F-4B96-A66C-7136898F5F56}" srcOrd="0" destOrd="0" presId="urn:microsoft.com/office/officeart/2005/8/layout/hierarchy4"/>
    <dgm:cxn modelId="{29E9C0FA-E48C-42D1-9D11-C7DF73EC85B2}" type="presParOf" srcId="{78187DC5-8FA5-4827-85F0-D9469CF1F74E}" destId="{F27AE593-5C5F-42A3-B6BE-4A9A45E03FFD}" srcOrd="1" destOrd="0" presId="urn:microsoft.com/office/officeart/2005/8/layout/hierarchy4"/>
    <dgm:cxn modelId="{8365240D-E904-40A4-A1DD-23A0648DBC7F}" type="presParOf" srcId="{38410648-E301-4304-9D14-C97FCA05461E}" destId="{0EF6D94B-0421-451A-B808-B8468CC4B0EB}" srcOrd="1" destOrd="0" presId="urn:microsoft.com/office/officeart/2005/8/layout/hierarchy4"/>
    <dgm:cxn modelId="{B082A548-B5DF-4297-8520-F5EE9217C849}" type="presParOf" srcId="{38410648-E301-4304-9D14-C97FCA05461E}" destId="{A9A18FD0-3DD6-4011-A9F8-E064DA9B6143}" srcOrd="2" destOrd="0" presId="urn:microsoft.com/office/officeart/2005/8/layout/hierarchy4"/>
    <dgm:cxn modelId="{F4119BA7-2DEB-47C2-BC19-5269F4A707CE}" type="presParOf" srcId="{A9A18FD0-3DD6-4011-A9F8-E064DA9B6143}" destId="{5BC74C94-25DA-4E94-8247-A9C9B933A2FA}" srcOrd="0" destOrd="0" presId="urn:microsoft.com/office/officeart/2005/8/layout/hierarchy4"/>
    <dgm:cxn modelId="{88A5140F-DD0F-4ABF-ACFC-5F6EAEC7C227}" type="presParOf" srcId="{A9A18FD0-3DD6-4011-A9F8-E064DA9B6143}" destId="{A08A53CC-1753-4265-9729-DE40E32052FB}" srcOrd="1" destOrd="0" presId="urn:microsoft.com/office/officeart/2005/8/layout/hierarchy4"/>
    <dgm:cxn modelId="{FBB35783-CAE7-42A7-BA14-5194BEFE5F27}" type="presParOf" srcId="{38410648-E301-4304-9D14-C97FCA05461E}" destId="{EC100E29-9A4A-42DC-8912-531AC05998A6}" srcOrd="3" destOrd="0" presId="urn:microsoft.com/office/officeart/2005/8/layout/hierarchy4"/>
    <dgm:cxn modelId="{E54C27EA-1817-433C-83D2-7458A1E91472}" type="presParOf" srcId="{38410648-E301-4304-9D14-C97FCA05461E}" destId="{AF7E974B-13C1-45E1-98F0-1EDB196D9C81}" srcOrd="4" destOrd="0" presId="urn:microsoft.com/office/officeart/2005/8/layout/hierarchy4"/>
    <dgm:cxn modelId="{CFECA471-C7F7-4761-ADDB-355A46E55322}" type="presParOf" srcId="{AF7E974B-13C1-45E1-98F0-1EDB196D9C81}" destId="{27E010F0-93CD-40D9-9AC6-8CE3FA3CD7E1}" srcOrd="0" destOrd="0" presId="urn:microsoft.com/office/officeart/2005/8/layout/hierarchy4"/>
    <dgm:cxn modelId="{33B74F9A-A625-4710-B8BB-2BF6BDDCE904}" type="presParOf" srcId="{AF7E974B-13C1-45E1-98F0-1EDB196D9C81}" destId="{D7EBAB7F-547B-4904-AA1A-A452EEF9718C}" srcOrd="1" destOrd="0" presId="urn:microsoft.com/office/officeart/2005/8/layout/hierarchy4"/>
    <dgm:cxn modelId="{CFCF8D11-769C-4255-B410-A416755EF120}" type="presParOf" srcId="{38410648-E301-4304-9D14-C97FCA05461E}" destId="{E5247381-7688-4B67-B841-0E0CED310E16}" srcOrd="5" destOrd="0" presId="urn:microsoft.com/office/officeart/2005/8/layout/hierarchy4"/>
    <dgm:cxn modelId="{4C73A696-C7DC-4F6A-BF64-0A9E31366766}" type="presParOf" srcId="{38410648-E301-4304-9D14-C97FCA05461E}" destId="{CCAD6362-ABF4-4EEF-B49B-DA069B104DAB}" srcOrd="6" destOrd="0" presId="urn:microsoft.com/office/officeart/2005/8/layout/hierarchy4"/>
    <dgm:cxn modelId="{937C6641-0781-4399-BC36-78F62B7C7A32}" type="presParOf" srcId="{CCAD6362-ABF4-4EEF-B49B-DA069B104DAB}" destId="{D147A542-F6EA-4449-9A7D-E357B5E07485}" srcOrd="0" destOrd="0" presId="urn:microsoft.com/office/officeart/2005/8/layout/hierarchy4"/>
    <dgm:cxn modelId="{6F4A5A5C-14F9-4117-813C-6D104D3CF855}" type="presParOf" srcId="{CCAD6362-ABF4-4EEF-B49B-DA069B104DAB}" destId="{992A2E0F-538E-4B46-8B4E-3F0FD3E0B83B}"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2F8C64-EB35-4374-8818-6CF1B32BDC7F}">
      <dsp:nvSpPr>
        <dsp:cNvPr id="0" name=""/>
        <dsp:cNvSpPr/>
      </dsp:nvSpPr>
      <dsp:spPr>
        <a:xfrm>
          <a:off x="947" y="3096"/>
          <a:ext cx="8252695" cy="147552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a:outerShdw blurRad="38100" dist="254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US" sz="5400" kern="1200" dirty="0">
              <a:solidFill>
                <a:schemeClr val="tx1"/>
              </a:solidFill>
            </a:rPr>
            <a:t>Test of Hypothesis</a:t>
          </a:r>
        </a:p>
      </dsp:txBody>
      <dsp:txXfrm>
        <a:off x="44164" y="46313"/>
        <a:ext cx="8166261" cy="1389086"/>
      </dsp:txXfrm>
    </dsp:sp>
    <dsp:sp modelId="{F4F797F7-0648-469A-85FC-CF81582105D5}">
      <dsp:nvSpPr>
        <dsp:cNvPr id="0" name=""/>
        <dsp:cNvSpPr/>
      </dsp:nvSpPr>
      <dsp:spPr>
        <a:xfrm>
          <a:off x="947" y="1623072"/>
          <a:ext cx="2695458" cy="1475520"/>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a:outerShdw blurRad="38100" dist="254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Large Sample Tests</a:t>
          </a:r>
        </a:p>
      </dsp:txBody>
      <dsp:txXfrm>
        <a:off x="44164" y="1666289"/>
        <a:ext cx="2609024" cy="1389086"/>
      </dsp:txXfrm>
    </dsp:sp>
    <dsp:sp modelId="{D03E131C-D55A-4FA6-856E-6DB764710BD6}">
      <dsp:nvSpPr>
        <dsp:cNvPr id="0" name=""/>
        <dsp:cNvSpPr/>
      </dsp:nvSpPr>
      <dsp:spPr>
        <a:xfrm>
          <a:off x="947" y="3243047"/>
          <a:ext cx="1320008" cy="1475520"/>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a:outerShdw blurRad="38100" dist="254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Testing Population Mean </a:t>
          </a:r>
        </a:p>
        <a:p>
          <a:pPr marL="0" lvl="0" indent="0" algn="ctr" defTabSz="800100">
            <a:lnSpc>
              <a:spcPct val="90000"/>
            </a:lnSpc>
            <a:spcBef>
              <a:spcPct val="0"/>
            </a:spcBef>
            <a:spcAft>
              <a:spcPct val="35000"/>
            </a:spcAft>
            <a:buNone/>
          </a:pPr>
          <a:r>
            <a:rPr lang="en-US" sz="1500" kern="1200" dirty="0">
              <a:solidFill>
                <a:schemeClr val="tx1"/>
              </a:solidFill>
            </a:rPr>
            <a:t>(One Sample)</a:t>
          </a:r>
        </a:p>
      </dsp:txBody>
      <dsp:txXfrm>
        <a:off x="39609" y="3281709"/>
        <a:ext cx="1242684" cy="1398196"/>
      </dsp:txXfrm>
    </dsp:sp>
    <dsp:sp modelId="{57DD57F5-F579-483F-9DCF-B433E49EE277}">
      <dsp:nvSpPr>
        <dsp:cNvPr id="0" name=""/>
        <dsp:cNvSpPr/>
      </dsp:nvSpPr>
      <dsp:spPr>
        <a:xfrm>
          <a:off x="1376396" y="3243047"/>
          <a:ext cx="1320008" cy="1475520"/>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a:outerShdw blurRad="38100" dist="254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Testing Population Mean </a:t>
          </a:r>
        </a:p>
        <a:p>
          <a:pPr marL="0" lvl="0" indent="0" algn="ctr" defTabSz="711200">
            <a:lnSpc>
              <a:spcPct val="90000"/>
            </a:lnSpc>
            <a:spcBef>
              <a:spcPct val="0"/>
            </a:spcBef>
            <a:spcAft>
              <a:spcPct val="35000"/>
            </a:spcAft>
            <a:buNone/>
          </a:pPr>
          <a:r>
            <a:rPr lang="en-US" sz="1500" kern="1200" dirty="0">
              <a:solidFill>
                <a:schemeClr val="tx1"/>
              </a:solidFill>
            </a:rPr>
            <a:t>(Two Sample)</a:t>
          </a:r>
        </a:p>
      </dsp:txBody>
      <dsp:txXfrm>
        <a:off x="1415058" y="3281709"/>
        <a:ext cx="1242684" cy="1398196"/>
      </dsp:txXfrm>
    </dsp:sp>
    <dsp:sp modelId="{F2802BE8-A8C5-4E58-BEAE-733CA94ACCCF}">
      <dsp:nvSpPr>
        <dsp:cNvPr id="0" name=""/>
        <dsp:cNvSpPr/>
      </dsp:nvSpPr>
      <dsp:spPr>
        <a:xfrm>
          <a:off x="2807286" y="1623071"/>
          <a:ext cx="5446356" cy="1475520"/>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a:outerShdw blurRad="38100" dist="254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solidFill>
                <a:schemeClr val="tx1"/>
              </a:solidFill>
            </a:rPr>
            <a:t>Small Sample Test</a:t>
          </a:r>
        </a:p>
      </dsp:txBody>
      <dsp:txXfrm>
        <a:off x="2850503" y="1666288"/>
        <a:ext cx="5359922" cy="1389086"/>
      </dsp:txXfrm>
    </dsp:sp>
    <dsp:sp modelId="{C56F96B9-E17F-4B96-A66C-7136898F5F56}">
      <dsp:nvSpPr>
        <dsp:cNvPr id="0" name=""/>
        <dsp:cNvSpPr/>
      </dsp:nvSpPr>
      <dsp:spPr>
        <a:xfrm>
          <a:off x="2807286" y="3243047"/>
          <a:ext cx="1320008" cy="1475520"/>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a:outerShdw blurRad="38100" dist="254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t-test</a:t>
          </a:r>
          <a:endParaRPr lang="en-US" sz="1800" kern="1200" dirty="0">
            <a:solidFill>
              <a:schemeClr val="tx1"/>
            </a:solidFill>
          </a:endParaRPr>
        </a:p>
        <a:p>
          <a:pPr marL="0" lvl="0" indent="0" algn="ctr" defTabSz="1066800">
            <a:lnSpc>
              <a:spcPct val="90000"/>
            </a:lnSpc>
            <a:spcBef>
              <a:spcPct val="0"/>
            </a:spcBef>
            <a:spcAft>
              <a:spcPct val="35000"/>
            </a:spcAft>
            <a:buNone/>
          </a:pPr>
          <a:r>
            <a:rPr lang="en-US" sz="1600" kern="1200" dirty="0">
              <a:solidFill>
                <a:schemeClr val="tx1"/>
              </a:solidFill>
            </a:rPr>
            <a:t>One Sample</a:t>
          </a:r>
        </a:p>
        <a:p>
          <a:pPr marL="0" lvl="0" indent="0" algn="ctr" defTabSz="1066800">
            <a:lnSpc>
              <a:spcPct val="90000"/>
            </a:lnSpc>
            <a:spcBef>
              <a:spcPct val="0"/>
            </a:spcBef>
            <a:spcAft>
              <a:spcPct val="35000"/>
            </a:spcAft>
            <a:buNone/>
          </a:pPr>
          <a:r>
            <a:rPr lang="en-US" sz="1600" kern="1200" dirty="0">
              <a:solidFill>
                <a:schemeClr val="tx1"/>
              </a:solidFill>
            </a:rPr>
            <a:t>Two Sample</a:t>
          </a:r>
        </a:p>
      </dsp:txBody>
      <dsp:txXfrm>
        <a:off x="2845948" y="3281709"/>
        <a:ext cx="1242684" cy="1398196"/>
      </dsp:txXfrm>
    </dsp:sp>
    <dsp:sp modelId="{5BC74C94-25DA-4E94-8247-A9C9B933A2FA}">
      <dsp:nvSpPr>
        <dsp:cNvPr id="0" name=""/>
        <dsp:cNvSpPr/>
      </dsp:nvSpPr>
      <dsp:spPr>
        <a:xfrm>
          <a:off x="4182735" y="3243047"/>
          <a:ext cx="1320008" cy="1475520"/>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a:outerShdw blurRad="38100" dist="254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Paired t-test</a:t>
          </a:r>
        </a:p>
      </dsp:txBody>
      <dsp:txXfrm>
        <a:off x="4221397" y="3281709"/>
        <a:ext cx="1242684" cy="1398196"/>
      </dsp:txXfrm>
    </dsp:sp>
    <dsp:sp modelId="{27E010F0-93CD-40D9-9AC6-8CE3FA3CD7E1}">
      <dsp:nvSpPr>
        <dsp:cNvPr id="0" name=""/>
        <dsp:cNvSpPr/>
      </dsp:nvSpPr>
      <dsp:spPr>
        <a:xfrm>
          <a:off x="5558184" y="3243047"/>
          <a:ext cx="1320008" cy="1475520"/>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a:outerShdw blurRad="38100" dist="254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Chi-square test</a:t>
          </a:r>
        </a:p>
      </dsp:txBody>
      <dsp:txXfrm>
        <a:off x="5596846" y="3281709"/>
        <a:ext cx="1242684" cy="1398196"/>
      </dsp:txXfrm>
    </dsp:sp>
    <dsp:sp modelId="{D147A542-F6EA-4449-9A7D-E357B5E07485}">
      <dsp:nvSpPr>
        <dsp:cNvPr id="0" name=""/>
        <dsp:cNvSpPr/>
      </dsp:nvSpPr>
      <dsp:spPr>
        <a:xfrm>
          <a:off x="6933633" y="3243047"/>
          <a:ext cx="1320008" cy="1475520"/>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a:outerShdw blurRad="38100" dist="25400" dir="5400000" rotWithShape="0">
            <a:srgbClr val="000000">
              <a:alpha val="40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F - test</a:t>
          </a:r>
        </a:p>
      </dsp:txBody>
      <dsp:txXfrm>
        <a:off x="6972295" y="3281709"/>
        <a:ext cx="1242684" cy="139819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400800" y="6355080"/>
            <a:ext cx="2286000" cy="365760"/>
          </a:xfrm>
        </p:spPr>
        <p:txBody>
          <a:bodyPr/>
          <a:lstStyle>
            <a:lvl1pPr>
              <a:defRPr sz="1400"/>
            </a:lvl1pPr>
          </a:lstStyle>
          <a:p>
            <a:fld id="{051F961C-2C06-44AD-B09C-3FDB0903E3DD}" type="datetimeFigureOut">
              <a:rPr lang="en-US" smtClean="0"/>
              <a:t>4/19/2019</a:t>
            </a:fld>
            <a:endParaRPr lang="en-US"/>
          </a:p>
        </p:txBody>
      </p:sp>
      <p:sp>
        <p:nvSpPr>
          <p:cNvPr id="17" name="Footer Placeholder 16"/>
          <p:cNvSpPr>
            <a:spLocks noGrp="1"/>
          </p:cNvSpPr>
          <p:nvPr>
            <p:ph type="ftr" sz="quarter" idx="11"/>
          </p:nvPr>
        </p:nvSpPr>
        <p:spPr>
          <a:xfrm>
            <a:off x="2898648" y="6355080"/>
            <a:ext cx="3474720" cy="365760"/>
          </a:xfrm>
        </p:spPr>
        <p:txBody>
          <a:bodyPr/>
          <a:lstStyle/>
          <a:p>
            <a:endParaRPr lang="en-US"/>
          </a:p>
        </p:txBody>
      </p:sp>
      <p:sp>
        <p:nvSpPr>
          <p:cNvPr id="29" name="Slide Number Placeholder 28"/>
          <p:cNvSpPr>
            <a:spLocks noGrp="1"/>
          </p:cNvSpPr>
          <p:nvPr>
            <p:ph type="sldNum" sz="quarter" idx="12"/>
          </p:nvPr>
        </p:nvSpPr>
        <p:spPr>
          <a:xfrm>
            <a:off x="1216152" y="6355080"/>
            <a:ext cx="1219200" cy="365760"/>
          </a:xfrm>
        </p:spPr>
        <p:txBody>
          <a:bodyPr/>
          <a:lstStyle/>
          <a:p>
            <a:fld id="{EFB2BCCD-6619-45DE-89CC-970699AFEFF9}" type="slidenum">
              <a:rPr lang="en-US" smtClean="0"/>
              <a:t>‹#›</a:t>
            </a:fld>
            <a:endParaRPr lang="en-US"/>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51F961C-2C06-44AD-B09C-3FDB0903E3DD}" type="datetimeFigureOut">
              <a:rPr lang="en-US" smtClean="0"/>
              <a:t>4/19/2019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B2BCCD-6619-45DE-89CC-970699AFEFF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51F961C-2C06-44AD-B09C-3FDB0903E3DD}" type="datetimeFigureOut">
              <a:rPr lang="en-US" smtClean="0"/>
              <a:t>4/19/2019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B2BCCD-6619-45DE-89CC-970699AFEFF9}" type="slidenum">
              <a:rPr lang="en-US" smtClean="0"/>
              <a:t>‹#›</a:t>
            </a:fld>
            <a:endParaRPr lang="en-US"/>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Isosceles Triangle 7"/>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051F961C-2C06-44AD-B09C-3FDB0903E3DD}" type="datetimeFigureOut">
              <a:rPr lang="en-US" smtClean="0"/>
              <a:t>4/19/2019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B2BCCD-6619-45DE-89CC-970699AFEFF9}" type="slidenum">
              <a:rPr lang="en-US" smtClean="0"/>
              <a:t>‹#›</a:t>
            </a:fld>
            <a:endParaRPr lang="en-US"/>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p:spPr>
        <p:txBody>
          <a:bodyPr/>
          <a:lstStyle/>
          <a:p>
            <a:fld id="{051F961C-2C06-44AD-B09C-3FDB0903E3DD}" type="datetimeFigureOut">
              <a:rPr lang="en-US" smtClean="0"/>
              <a:t>4/19/2019</a:t>
            </a:fld>
            <a:endParaRPr lang="en-US"/>
          </a:p>
        </p:txBody>
      </p:sp>
      <p:sp>
        <p:nvSpPr>
          <p:cNvPr id="5" name="Footer Placeholder 4"/>
          <p:cNvSpPr>
            <a:spLocks noGrp="1"/>
          </p:cNvSpPr>
          <p:nvPr>
            <p:ph type="ftr" sz="quarter" idx="11"/>
          </p:nvPr>
        </p:nvSpPr>
        <p:spPr>
          <a:xfrm>
            <a:off x="2898648" y="6355080"/>
            <a:ext cx="3474720" cy="365760"/>
          </a:xfrm>
        </p:spPr>
        <p:txBody>
          <a:bodyPr/>
          <a:lstStyle/>
          <a:p>
            <a:endParaRPr lang="en-US"/>
          </a:p>
        </p:txBody>
      </p:sp>
      <p:sp>
        <p:nvSpPr>
          <p:cNvPr id="6" name="Slide Number Placeholder 5"/>
          <p:cNvSpPr>
            <a:spLocks noGrp="1"/>
          </p:cNvSpPr>
          <p:nvPr>
            <p:ph type="sldNum" sz="quarter" idx="12"/>
          </p:nvPr>
        </p:nvSpPr>
        <p:spPr>
          <a:xfrm>
            <a:off x="1069848" y="6355080"/>
            <a:ext cx="1520952" cy="365760"/>
          </a:xfrm>
        </p:spPr>
        <p:txBody>
          <a:bodyPr/>
          <a:lstStyle/>
          <a:p>
            <a:fld id="{EFB2BCCD-6619-45DE-89CC-970699AFEFF9}" type="slidenum">
              <a:rPr lang="en-US" smtClean="0"/>
              <a:t>‹#›</a:t>
            </a:fld>
            <a:endParaRPr lang="en-US"/>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051F961C-2C06-44AD-B09C-3FDB0903E3DD}" type="datetimeFigureOut">
              <a:rPr lang="en-US" smtClean="0"/>
              <a:t>4/19/2019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B2BCCD-6619-45DE-89CC-970699AFEFF9}" type="slidenum">
              <a:rPr lang="en-US" smtClean="0"/>
              <a:t>‹#›</a:t>
            </a:fld>
            <a:endParaRPr lang="en-US"/>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9"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1"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2"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051F961C-2C06-44AD-B09C-3FDB0903E3DD}" type="datetimeFigureOut">
              <a:rPr lang="en-US" smtClean="0"/>
              <a:t>4/19/2019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B2BCCD-6619-45DE-89CC-970699AFEFF9}" type="slidenum">
              <a:rPr lang="en-US" smtClean="0"/>
              <a:t>‹#›</a:t>
            </a:fld>
            <a:endParaRPr lang="en-US"/>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051F961C-2C06-44AD-B09C-3FDB0903E3DD}" type="datetimeFigureOut">
              <a:rPr lang="en-US" smtClean="0"/>
              <a:t>4/19/2019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FB2BCCD-6619-45DE-89CC-970699AFEFF9}" type="slidenum">
              <a:rPr lang="en-US" smtClean="0"/>
              <a:t>‹#›</a:t>
            </a:fld>
            <a:endParaRPr lang="en-US"/>
          </a:p>
        </p:txBody>
      </p:sp>
      <p:sp>
        <p:nvSpPr>
          <p:cNvPr id="6" name="Isosceles Triangle 5"/>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1F961C-2C06-44AD-B09C-3FDB0903E3DD}" type="datetimeFigureOut">
              <a:rPr lang="en-US" smtClean="0"/>
              <a:t>4/19/2019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FB2BCCD-6619-45DE-89CC-970699AFEFF9}" type="slidenum">
              <a:rPr lang="en-US" smtClean="0"/>
              <a:t>‹#›</a:t>
            </a:fld>
            <a:endParaRPr lang="en-US"/>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1"/>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051F961C-2C06-44AD-B09C-3FDB0903E3DD}" type="datetimeFigureOut">
              <a:rPr lang="en-US" smtClean="0"/>
              <a:t>4/19/2019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B2BCCD-6619-45DE-89CC-970699AFEFF9}" type="slidenum">
              <a:rPr lang="en-US" smtClean="0"/>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051F961C-2C06-44AD-B09C-3FDB0903E3DD}" type="datetimeFigureOut">
              <a:rPr lang="en-US" smtClean="0"/>
              <a:t>4/19/2019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B2BCCD-6619-45DE-89CC-970699AFEFF9}" type="slidenum">
              <a:rPr lang="en-US" smtClean="0"/>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Isosceles Triangle 8"/>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fld id="{051F961C-2C06-44AD-B09C-3FDB0903E3DD}" type="datetimeFigureOut">
              <a:rPr lang="en-US" smtClean="0"/>
              <a:t>4/19/2019</a:t>
            </a:fld>
            <a:endParaRPr lang="en-US"/>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EFB2BCCD-6619-45DE-89CC-970699AFEFF9}" type="slidenum">
              <a:rPr lang="en-US" smtClean="0"/>
              <a:t>‹#›</a:t>
            </a:fld>
            <a:endParaRPr lang="en-US"/>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Isosceles Triangle 9"/>
          <p:cNvSpPr>
            <a:spLocks noChangeAspect="1"/>
          </p:cNvSpPr>
          <p:nvPr/>
        </p:nvSpPr>
        <p:spPr>
          <a:xfrm rot="5400000">
            <a:off x="419101" y="6467474"/>
            <a:ext cx="190849" cy="12031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Hypothesis Testing</a:t>
            </a:r>
          </a:p>
        </p:txBody>
      </p:sp>
      <p:sp>
        <p:nvSpPr>
          <p:cNvPr id="3" name="Subtitle 2"/>
          <p:cNvSpPr>
            <a:spLocks noGrp="1"/>
          </p:cNvSpPr>
          <p:nvPr>
            <p:ph type="subTitle" idx="1"/>
          </p:nvPr>
        </p:nvSpPr>
        <p:spPr/>
        <p:txBody>
          <a:bodyPr/>
          <a:lstStyle/>
          <a:p>
            <a:r>
              <a:rPr lang="en-US" dirty="0"/>
              <a:t>Basics and Tests</a:t>
            </a:r>
          </a:p>
        </p:txBody>
      </p:sp>
    </p:spTree>
    <p:extLst>
      <p:ext uri="{BB962C8B-B14F-4D97-AF65-F5344CB8AC3E}">
        <p14:creationId xmlns:p14="http://schemas.microsoft.com/office/powerpoint/2010/main" val="252947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4094904" cy="646331"/>
          </a:xfrm>
          <a:prstGeom prst="rect">
            <a:avLst/>
          </a:prstGeom>
          <a:noFill/>
        </p:spPr>
        <p:txBody>
          <a:bodyPr wrap="none" rtlCol="0">
            <a:spAutoFit/>
          </a:bodyPr>
          <a:lstStyle/>
          <a:p>
            <a:r>
              <a:rPr lang="en-US" sz="3600" dirty="0">
                <a:latin typeface="Calibri" pitchFamily="34" charset="0"/>
                <a:cs typeface="Calibri" pitchFamily="34" charset="0"/>
              </a:rPr>
              <a:t>What is Hypothesis ?</a:t>
            </a:r>
          </a:p>
        </p:txBody>
      </p:sp>
      <p:sp>
        <p:nvSpPr>
          <p:cNvPr id="3" name="TextBox 2"/>
          <p:cNvSpPr txBox="1"/>
          <p:nvPr/>
        </p:nvSpPr>
        <p:spPr>
          <a:xfrm>
            <a:off x="762000" y="1752600"/>
            <a:ext cx="7848600" cy="3477875"/>
          </a:xfrm>
          <a:prstGeom prst="rect">
            <a:avLst/>
          </a:prstGeom>
          <a:noFill/>
        </p:spPr>
        <p:txBody>
          <a:bodyPr wrap="square" rtlCol="0">
            <a:spAutoFit/>
          </a:bodyPr>
          <a:lstStyle/>
          <a:p>
            <a:pPr algn="just"/>
            <a:r>
              <a:rPr lang="en-US" sz="2000" dirty="0">
                <a:solidFill>
                  <a:srgbClr val="C00000"/>
                </a:solidFill>
                <a:latin typeface="Calibri" pitchFamily="34" charset="0"/>
                <a:cs typeface="Calibri" pitchFamily="34" charset="0"/>
              </a:rPr>
              <a:t>Null Hypothesis: </a:t>
            </a:r>
          </a:p>
          <a:p>
            <a:pPr algn="just"/>
            <a:r>
              <a:rPr lang="en-US" sz="2000" dirty="0">
                <a:latin typeface="Calibri" pitchFamily="34" charset="0"/>
                <a:cs typeface="Calibri" pitchFamily="34" charset="0"/>
              </a:rPr>
              <a:t>The null hypothesis is the initial position. It is the status-quo position. It is the position that is rejected or fails to be rejected. It is the position that needs to be validated. It is the position that needs to be tested.</a:t>
            </a:r>
          </a:p>
          <a:p>
            <a:pPr algn="just"/>
            <a:r>
              <a:rPr lang="en-US" sz="2000" i="1" dirty="0">
                <a:solidFill>
                  <a:srgbClr val="C00000"/>
                </a:solidFill>
                <a:latin typeface="Calibri" pitchFamily="34" charset="0"/>
                <a:cs typeface="Calibri" pitchFamily="34" charset="0"/>
              </a:rPr>
              <a:t>e.g.: Pepsi Can contains 250 ml of soft drink</a:t>
            </a:r>
          </a:p>
          <a:p>
            <a:pPr algn="just"/>
            <a:endParaRPr lang="en-US" sz="2000" dirty="0">
              <a:latin typeface="Calibri" pitchFamily="34" charset="0"/>
              <a:cs typeface="Calibri" pitchFamily="34" charset="0"/>
            </a:endParaRPr>
          </a:p>
          <a:p>
            <a:pPr algn="just"/>
            <a:r>
              <a:rPr lang="en-US" sz="2000" dirty="0">
                <a:solidFill>
                  <a:srgbClr val="C00000"/>
                </a:solidFill>
                <a:latin typeface="Calibri" pitchFamily="34" charset="0"/>
                <a:cs typeface="Calibri" pitchFamily="34" charset="0"/>
              </a:rPr>
              <a:t>Alternate Hypothesis:</a:t>
            </a:r>
          </a:p>
          <a:p>
            <a:pPr algn="just"/>
            <a:r>
              <a:rPr lang="en-US" sz="2000" dirty="0">
                <a:latin typeface="Calibri" pitchFamily="34" charset="0"/>
                <a:cs typeface="Calibri" pitchFamily="34" charset="0"/>
              </a:rPr>
              <a:t>The alternate hypothesis is the contrary position to NULL hypothesis. If there are statistically significant evidences that suggest that the alternate hypothesis is valid, then the NULL hypothesis is rejected.</a:t>
            </a:r>
          </a:p>
          <a:p>
            <a:pPr algn="just"/>
            <a:r>
              <a:rPr lang="en-US" sz="2000" i="1" dirty="0">
                <a:solidFill>
                  <a:srgbClr val="C00000"/>
                </a:solidFill>
                <a:latin typeface="Calibri" pitchFamily="34" charset="0"/>
                <a:cs typeface="Calibri" pitchFamily="34" charset="0"/>
              </a:rPr>
              <a:t>e.g.: Pepsi Can does not contain 250 ml of soft drink (otherwise of NULL)</a:t>
            </a:r>
          </a:p>
        </p:txBody>
      </p:sp>
    </p:spTree>
    <p:extLst>
      <p:ext uri="{BB962C8B-B14F-4D97-AF65-F5344CB8AC3E}">
        <p14:creationId xmlns:p14="http://schemas.microsoft.com/office/powerpoint/2010/main" val="455197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4094904" cy="646331"/>
          </a:xfrm>
          <a:prstGeom prst="rect">
            <a:avLst/>
          </a:prstGeom>
          <a:noFill/>
        </p:spPr>
        <p:txBody>
          <a:bodyPr wrap="none" rtlCol="0">
            <a:spAutoFit/>
          </a:bodyPr>
          <a:lstStyle/>
          <a:p>
            <a:r>
              <a:rPr lang="en-US" sz="3600" dirty="0">
                <a:latin typeface="Calibri" pitchFamily="34" charset="0"/>
                <a:cs typeface="Calibri" pitchFamily="34" charset="0"/>
              </a:rPr>
              <a:t>What is Hypothesis ?</a:t>
            </a:r>
          </a:p>
        </p:txBody>
      </p:sp>
      <p:sp>
        <p:nvSpPr>
          <p:cNvPr id="3" name="TextBox 2"/>
          <p:cNvSpPr txBox="1"/>
          <p:nvPr/>
        </p:nvSpPr>
        <p:spPr>
          <a:xfrm>
            <a:off x="762000" y="1752600"/>
            <a:ext cx="7848600" cy="2862322"/>
          </a:xfrm>
          <a:prstGeom prst="rect">
            <a:avLst/>
          </a:prstGeom>
          <a:noFill/>
        </p:spPr>
        <p:txBody>
          <a:bodyPr wrap="square" rtlCol="0">
            <a:spAutoFit/>
          </a:bodyPr>
          <a:lstStyle/>
          <a:p>
            <a:pPr algn="just"/>
            <a:r>
              <a:rPr lang="en-US" sz="2000" dirty="0">
                <a:latin typeface="Calibri" pitchFamily="34" charset="0"/>
                <a:cs typeface="Calibri" pitchFamily="34" charset="0"/>
              </a:rPr>
              <a:t>By Definition, null and alternate hypothesis are opposite; </a:t>
            </a:r>
            <a:r>
              <a:rPr lang="en-US" sz="2000" dirty="0">
                <a:solidFill>
                  <a:srgbClr val="C00000"/>
                </a:solidFill>
                <a:latin typeface="Calibri" pitchFamily="34" charset="0"/>
                <a:cs typeface="Calibri" pitchFamily="34" charset="0"/>
              </a:rPr>
              <a:t>mutually exclusive</a:t>
            </a:r>
            <a:r>
              <a:rPr lang="en-US" sz="2000" dirty="0">
                <a:latin typeface="Calibri" pitchFamily="34" charset="0"/>
                <a:cs typeface="Calibri" pitchFamily="34" charset="0"/>
              </a:rPr>
              <a:t>. They both cannot be true.</a:t>
            </a:r>
          </a:p>
          <a:p>
            <a:pPr algn="just"/>
            <a:endParaRPr lang="en-US" sz="2000" i="1" dirty="0">
              <a:latin typeface="Calibri" pitchFamily="34" charset="0"/>
              <a:cs typeface="Calibri" pitchFamily="34" charset="0"/>
            </a:endParaRPr>
          </a:p>
          <a:p>
            <a:pPr algn="just"/>
            <a:r>
              <a:rPr lang="en-US" sz="2000" dirty="0">
                <a:latin typeface="Calibri" pitchFamily="34" charset="0"/>
                <a:cs typeface="Calibri" pitchFamily="34" charset="0"/>
              </a:rPr>
              <a:t>The null is either rejected or not. Only if the null is rejected can we move with the alternate hypothesis.</a:t>
            </a:r>
          </a:p>
          <a:p>
            <a:pPr algn="just"/>
            <a:endParaRPr lang="en-US" sz="2000" dirty="0">
              <a:latin typeface="Calibri" pitchFamily="34" charset="0"/>
              <a:cs typeface="Calibri" pitchFamily="34" charset="0"/>
            </a:endParaRPr>
          </a:p>
          <a:p>
            <a:pPr algn="just"/>
            <a:r>
              <a:rPr lang="en-US" sz="2000" dirty="0">
                <a:latin typeface="Calibri" pitchFamily="34" charset="0"/>
                <a:cs typeface="Calibri" pitchFamily="34" charset="0"/>
              </a:rPr>
              <a:t>Null and alternate hypothesis depends on the question we are trying to ask. </a:t>
            </a:r>
            <a:r>
              <a:rPr lang="en-US" sz="2000" dirty="0">
                <a:solidFill>
                  <a:srgbClr val="C00000"/>
                </a:solidFill>
                <a:latin typeface="Calibri" pitchFamily="34" charset="0"/>
                <a:cs typeface="Calibri" pitchFamily="34" charset="0"/>
              </a:rPr>
              <a:t>A person can start with either the null hypothesis or the alternate hypothesis, and then form the other as a complement to the first.</a:t>
            </a:r>
          </a:p>
        </p:txBody>
      </p:sp>
    </p:spTree>
    <p:extLst>
      <p:ext uri="{BB962C8B-B14F-4D97-AF65-F5344CB8AC3E}">
        <p14:creationId xmlns:p14="http://schemas.microsoft.com/office/powerpoint/2010/main" val="383697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4094904" cy="646331"/>
          </a:xfrm>
          <a:prstGeom prst="rect">
            <a:avLst/>
          </a:prstGeom>
          <a:noFill/>
        </p:spPr>
        <p:txBody>
          <a:bodyPr wrap="none" rtlCol="0">
            <a:spAutoFit/>
          </a:bodyPr>
          <a:lstStyle/>
          <a:p>
            <a:r>
              <a:rPr lang="en-US" sz="3600" dirty="0">
                <a:latin typeface="Calibri" pitchFamily="34" charset="0"/>
                <a:cs typeface="Calibri" pitchFamily="34" charset="0"/>
              </a:rPr>
              <a:t>What is Hypothesis ?</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723571"/>
            <a:ext cx="7924800" cy="346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9100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4094904" cy="646331"/>
          </a:xfrm>
          <a:prstGeom prst="rect">
            <a:avLst/>
          </a:prstGeom>
          <a:noFill/>
        </p:spPr>
        <p:txBody>
          <a:bodyPr wrap="none" rtlCol="0">
            <a:spAutoFit/>
          </a:bodyPr>
          <a:lstStyle/>
          <a:p>
            <a:r>
              <a:rPr lang="en-US" sz="3600" dirty="0">
                <a:latin typeface="Calibri" pitchFamily="34" charset="0"/>
                <a:cs typeface="Calibri" pitchFamily="34" charset="0"/>
              </a:rPr>
              <a:t>What is Hypothesis ?</a:t>
            </a:r>
          </a:p>
        </p:txBody>
      </p:sp>
      <p:sp>
        <p:nvSpPr>
          <p:cNvPr id="3" name="TextBox 2"/>
          <p:cNvSpPr txBox="1"/>
          <p:nvPr/>
        </p:nvSpPr>
        <p:spPr>
          <a:xfrm>
            <a:off x="762000" y="1752600"/>
            <a:ext cx="7848600" cy="3683060"/>
          </a:xfrm>
          <a:prstGeom prst="rect">
            <a:avLst/>
          </a:prstGeom>
          <a:noFill/>
        </p:spPr>
        <p:txBody>
          <a:bodyPr wrap="square" rtlCol="0">
            <a:spAutoFit/>
          </a:bodyPr>
          <a:lstStyle/>
          <a:p>
            <a:pPr algn="just"/>
            <a:r>
              <a:rPr lang="en-US" sz="2000" i="1" dirty="0">
                <a:latin typeface="Calibri" pitchFamily="34" charset="0"/>
                <a:cs typeface="Calibri" pitchFamily="34" charset="0"/>
              </a:rPr>
              <a:t>Hypothesis testing can be used to determine whether a statement about the value of a population parameter should or should not be rejected.</a:t>
            </a:r>
          </a:p>
          <a:p>
            <a:pPr algn="just"/>
            <a:endParaRPr lang="en-US" sz="2000" i="1" baseline="-25000" dirty="0">
              <a:solidFill>
                <a:srgbClr val="C00000"/>
              </a:solidFill>
              <a:latin typeface="Calibri" pitchFamily="34" charset="0"/>
              <a:cs typeface="Calibri" pitchFamily="34" charset="0"/>
            </a:endParaRPr>
          </a:p>
          <a:p>
            <a:pPr algn="just"/>
            <a:r>
              <a:rPr lang="en-US" sz="2000" b="1" u="sng" dirty="0">
                <a:latin typeface="Calibri" pitchFamily="34" charset="0"/>
                <a:cs typeface="Calibri" pitchFamily="34" charset="0"/>
              </a:rPr>
              <a:t>Null hypothesis:</a:t>
            </a:r>
            <a:r>
              <a:rPr lang="en-US" sz="2000" dirty="0">
                <a:latin typeface="Calibri" pitchFamily="34" charset="0"/>
                <a:cs typeface="Calibri" pitchFamily="34" charset="0"/>
              </a:rPr>
              <a:t> denoted by </a:t>
            </a:r>
            <a:r>
              <a:rPr lang="en-US" sz="2000" b="1" dirty="0">
                <a:solidFill>
                  <a:srgbClr val="C00000"/>
                </a:solidFill>
                <a:latin typeface="Calibri" pitchFamily="34" charset="0"/>
                <a:cs typeface="Calibri" pitchFamily="34" charset="0"/>
              </a:rPr>
              <a:t>H</a:t>
            </a:r>
            <a:r>
              <a:rPr lang="en-US" sz="2000" b="1" baseline="-25000" dirty="0">
                <a:solidFill>
                  <a:srgbClr val="C00000"/>
                </a:solidFill>
                <a:latin typeface="Calibri" pitchFamily="34" charset="0"/>
                <a:cs typeface="Calibri" pitchFamily="34" charset="0"/>
              </a:rPr>
              <a:t>0</a:t>
            </a:r>
            <a:r>
              <a:rPr lang="en-US" sz="2000" dirty="0">
                <a:latin typeface="Calibri" pitchFamily="34" charset="0"/>
                <a:cs typeface="Calibri" pitchFamily="34" charset="0"/>
              </a:rPr>
              <a:t> , is a tentative assumption about a population parameter.</a:t>
            </a:r>
          </a:p>
          <a:p>
            <a:pPr algn="just"/>
            <a:endParaRPr lang="en-US" sz="2000" dirty="0">
              <a:latin typeface="Calibri" pitchFamily="34" charset="0"/>
              <a:cs typeface="Calibri" pitchFamily="34" charset="0"/>
            </a:endParaRPr>
          </a:p>
          <a:p>
            <a:pPr algn="just"/>
            <a:r>
              <a:rPr lang="en-US" sz="2000" b="1" u="sng" dirty="0">
                <a:latin typeface="Calibri" pitchFamily="34" charset="0"/>
                <a:cs typeface="Calibri" pitchFamily="34" charset="0"/>
              </a:rPr>
              <a:t>Alternate hypothesis:</a:t>
            </a:r>
            <a:r>
              <a:rPr lang="en-US" sz="2000" dirty="0">
                <a:latin typeface="Calibri" pitchFamily="34" charset="0"/>
                <a:cs typeface="Calibri" pitchFamily="34" charset="0"/>
              </a:rPr>
              <a:t> denoted by </a:t>
            </a:r>
            <a:r>
              <a:rPr lang="en-US" sz="2000" b="1" dirty="0">
                <a:solidFill>
                  <a:srgbClr val="C00000"/>
                </a:solidFill>
                <a:latin typeface="Calibri" pitchFamily="34" charset="0"/>
                <a:cs typeface="Calibri" pitchFamily="34" charset="0"/>
              </a:rPr>
              <a:t>H</a:t>
            </a:r>
            <a:r>
              <a:rPr lang="en-US" sz="2000" b="1" baseline="-25000" dirty="0">
                <a:solidFill>
                  <a:srgbClr val="C00000"/>
                </a:solidFill>
                <a:latin typeface="Calibri" pitchFamily="34" charset="0"/>
                <a:cs typeface="Calibri" pitchFamily="34" charset="0"/>
              </a:rPr>
              <a:t>a</a:t>
            </a:r>
            <a:r>
              <a:rPr lang="en-US" sz="2000" b="1" dirty="0">
                <a:solidFill>
                  <a:srgbClr val="C00000"/>
                </a:solidFill>
                <a:latin typeface="Calibri" pitchFamily="34" charset="0"/>
                <a:cs typeface="Calibri" pitchFamily="34" charset="0"/>
              </a:rPr>
              <a:t> </a:t>
            </a:r>
            <a:r>
              <a:rPr lang="en-US" sz="2000" dirty="0">
                <a:latin typeface="Calibri" pitchFamily="34" charset="0"/>
                <a:cs typeface="Calibri" pitchFamily="34" charset="0"/>
              </a:rPr>
              <a:t>, is the opposite of what is stated in the null hypothesis.</a:t>
            </a:r>
          </a:p>
          <a:p>
            <a:pPr algn="just"/>
            <a:endParaRPr lang="en-US" sz="2000" dirty="0">
              <a:latin typeface="Calibri" pitchFamily="34" charset="0"/>
              <a:cs typeface="Calibri" pitchFamily="34" charset="0"/>
            </a:endParaRPr>
          </a:p>
          <a:p>
            <a:pPr algn="just"/>
            <a:r>
              <a:rPr lang="en-US" sz="2000" dirty="0">
                <a:latin typeface="Calibri" pitchFamily="34" charset="0"/>
                <a:cs typeface="Calibri" pitchFamily="34" charset="0"/>
              </a:rPr>
              <a:t>e.g. Let’s say a court room trial: </a:t>
            </a:r>
          </a:p>
          <a:p>
            <a:pPr algn="just"/>
            <a:r>
              <a:rPr lang="en-US" sz="2000" b="1" dirty="0">
                <a:solidFill>
                  <a:srgbClr val="C00000"/>
                </a:solidFill>
                <a:latin typeface="Calibri" pitchFamily="34" charset="0"/>
                <a:cs typeface="Calibri" pitchFamily="34" charset="0"/>
              </a:rPr>
              <a:t>	H</a:t>
            </a:r>
            <a:r>
              <a:rPr lang="en-US" sz="2000" b="1" baseline="-25000" dirty="0">
                <a:solidFill>
                  <a:srgbClr val="C00000"/>
                </a:solidFill>
                <a:latin typeface="Calibri" pitchFamily="34" charset="0"/>
                <a:cs typeface="Calibri" pitchFamily="34" charset="0"/>
              </a:rPr>
              <a:t>0 </a:t>
            </a:r>
            <a:r>
              <a:rPr lang="en-US" sz="2000" dirty="0">
                <a:latin typeface="Calibri" pitchFamily="34" charset="0"/>
                <a:cs typeface="Calibri" pitchFamily="34" charset="0"/>
              </a:rPr>
              <a:t>: The accused is innocent</a:t>
            </a:r>
          </a:p>
          <a:p>
            <a:pPr algn="just"/>
            <a:r>
              <a:rPr lang="en-US" sz="2000" b="1" dirty="0">
                <a:solidFill>
                  <a:srgbClr val="C00000"/>
                </a:solidFill>
                <a:latin typeface="Calibri" pitchFamily="34" charset="0"/>
                <a:cs typeface="Calibri" pitchFamily="34" charset="0"/>
              </a:rPr>
              <a:t>	H</a:t>
            </a:r>
            <a:r>
              <a:rPr lang="en-US" sz="2000" b="1" baseline="-25000" dirty="0">
                <a:solidFill>
                  <a:srgbClr val="C00000"/>
                </a:solidFill>
                <a:latin typeface="Calibri" pitchFamily="34" charset="0"/>
                <a:cs typeface="Calibri" pitchFamily="34" charset="0"/>
              </a:rPr>
              <a:t>a </a:t>
            </a:r>
            <a:r>
              <a:rPr lang="en-US" sz="2000" dirty="0">
                <a:latin typeface="Calibri" pitchFamily="34" charset="0"/>
                <a:cs typeface="Calibri" pitchFamily="34" charset="0"/>
              </a:rPr>
              <a:t>: The accused is guilty</a:t>
            </a:r>
          </a:p>
        </p:txBody>
      </p:sp>
    </p:spTree>
    <p:extLst>
      <p:ext uri="{BB962C8B-B14F-4D97-AF65-F5344CB8AC3E}">
        <p14:creationId xmlns:p14="http://schemas.microsoft.com/office/powerpoint/2010/main" val="2899140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4094904" cy="646331"/>
          </a:xfrm>
          <a:prstGeom prst="rect">
            <a:avLst/>
          </a:prstGeom>
          <a:noFill/>
        </p:spPr>
        <p:txBody>
          <a:bodyPr wrap="none" rtlCol="0">
            <a:spAutoFit/>
          </a:bodyPr>
          <a:lstStyle/>
          <a:p>
            <a:r>
              <a:rPr lang="en-US" sz="3600" dirty="0">
                <a:latin typeface="Calibri" pitchFamily="34" charset="0"/>
                <a:cs typeface="Calibri" pitchFamily="34" charset="0"/>
              </a:rPr>
              <a:t>What is Hypothesis ?</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509487"/>
            <a:ext cx="8077200" cy="1789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62000" y="3780634"/>
            <a:ext cx="7848600" cy="707886"/>
          </a:xfrm>
          <a:prstGeom prst="rect">
            <a:avLst/>
          </a:prstGeom>
          <a:noFill/>
        </p:spPr>
        <p:txBody>
          <a:bodyPr wrap="square" rtlCol="0">
            <a:spAutoFit/>
          </a:bodyPr>
          <a:lstStyle/>
          <a:p>
            <a:pPr algn="just"/>
            <a:r>
              <a:rPr lang="en-US" sz="2000" i="1" dirty="0">
                <a:latin typeface="Calibri" pitchFamily="34" charset="0"/>
                <a:cs typeface="Calibri" pitchFamily="34" charset="0"/>
              </a:rPr>
              <a:t>Based on the last property, we can derive the possible null/alternative pairs: </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5533" y="4648200"/>
            <a:ext cx="6662742" cy="1139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1886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4094904" cy="646331"/>
          </a:xfrm>
          <a:prstGeom prst="rect">
            <a:avLst/>
          </a:prstGeom>
          <a:noFill/>
        </p:spPr>
        <p:txBody>
          <a:bodyPr wrap="none" rtlCol="0">
            <a:spAutoFit/>
          </a:bodyPr>
          <a:lstStyle/>
          <a:p>
            <a:r>
              <a:rPr lang="en-US" sz="3600" dirty="0">
                <a:latin typeface="Calibri" pitchFamily="34" charset="0"/>
                <a:cs typeface="Calibri" pitchFamily="34" charset="0"/>
              </a:rPr>
              <a:t>What is Hypothesis ?</a:t>
            </a:r>
          </a:p>
        </p:txBody>
      </p:sp>
      <p:sp>
        <p:nvSpPr>
          <p:cNvPr id="3" name="TextBox 2"/>
          <p:cNvSpPr txBox="1"/>
          <p:nvPr/>
        </p:nvSpPr>
        <p:spPr>
          <a:xfrm>
            <a:off x="762000" y="1447800"/>
            <a:ext cx="7467600" cy="3477875"/>
          </a:xfrm>
          <a:prstGeom prst="rect">
            <a:avLst/>
          </a:prstGeom>
          <a:noFill/>
        </p:spPr>
        <p:txBody>
          <a:bodyPr wrap="square" rtlCol="0">
            <a:spAutoFit/>
          </a:bodyPr>
          <a:lstStyle/>
          <a:p>
            <a:pPr algn="just"/>
            <a:r>
              <a:rPr lang="en-US" sz="2000" b="1" dirty="0">
                <a:latin typeface="Calibri" pitchFamily="34" charset="0"/>
                <a:cs typeface="Calibri" pitchFamily="34" charset="0"/>
              </a:rPr>
              <a:t>Example: </a:t>
            </a:r>
          </a:p>
          <a:p>
            <a:pPr algn="just"/>
            <a:r>
              <a:rPr lang="en-US" sz="2000" dirty="0">
                <a:latin typeface="Calibri" pitchFamily="34" charset="0"/>
                <a:cs typeface="Calibri" pitchFamily="34" charset="0"/>
              </a:rPr>
              <a:t>The NY city provides one of the most comprehensive emergency medical services in the world. Operating in a multiple hospital system with approximately 200 mobile medical units, the service goal is to respond to medical emergencies with a mean time of 12 minutes or less.</a:t>
            </a:r>
          </a:p>
          <a:p>
            <a:pPr algn="just"/>
            <a:endParaRPr lang="en-US" sz="2000" dirty="0">
              <a:latin typeface="Calibri" pitchFamily="34" charset="0"/>
              <a:cs typeface="Calibri" pitchFamily="34" charset="0"/>
            </a:endParaRPr>
          </a:p>
          <a:p>
            <a:pPr algn="just"/>
            <a:r>
              <a:rPr lang="en-US" sz="2000" dirty="0">
                <a:latin typeface="Calibri" pitchFamily="34" charset="0"/>
                <a:cs typeface="Calibri" pitchFamily="34" charset="0"/>
              </a:rPr>
              <a:t>The director of medical services wants to formulate a hypothesis test that could use a sample of emergency response times to determine whether or not the service goal of 12 minutes or less is being achieved.</a:t>
            </a:r>
          </a:p>
        </p:txBody>
      </p:sp>
      <p:sp>
        <p:nvSpPr>
          <p:cNvPr id="4" name="AutoShape 2" descr="Image result for New York medical Emergency Squ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Image result for New York medical Emergency Squa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Related imag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43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1587" y="4648200"/>
            <a:ext cx="2168013" cy="1482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4819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4094904" cy="646331"/>
          </a:xfrm>
          <a:prstGeom prst="rect">
            <a:avLst/>
          </a:prstGeom>
          <a:noFill/>
        </p:spPr>
        <p:txBody>
          <a:bodyPr wrap="none" rtlCol="0">
            <a:spAutoFit/>
          </a:bodyPr>
          <a:lstStyle/>
          <a:p>
            <a:r>
              <a:rPr lang="en-US" sz="3600" dirty="0">
                <a:latin typeface="Calibri" pitchFamily="34" charset="0"/>
                <a:cs typeface="Calibri" pitchFamily="34" charset="0"/>
              </a:rPr>
              <a:t>What is Hypothesis ?</a:t>
            </a:r>
          </a:p>
        </p:txBody>
      </p:sp>
      <p:graphicFrame>
        <p:nvGraphicFramePr>
          <p:cNvPr id="4" name="Table 3"/>
          <p:cNvGraphicFramePr>
            <a:graphicFrameLocks noGrp="1"/>
          </p:cNvGraphicFramePr>
          <p:nvPr>
            <p:extLst>
              <p:ext uri="{D42A27DB-BD31-4B8C-83A1-F6EECF244321}">
                <p14:modId xmlns:p14="http://schemas.microsoft.com/office/powerpoint/2010/main" val="2066698154"/>
              </p:ext>
            </p:extLst>
          </p:nvPr>
        </p:nvGraphicFramePr>
        <p:xfrm>
          <a:off x="1524000" y="1752600"/>
          <a:ext cx="6400800" cy="3146213"/>
        </p:xfrm>
        <a:graphic>
          <a:graphicData uri="http://schemas.openxmlformats.org/drawingml/2006/table">
            <a:tbl>
              <a:tblPr firstRow="1" bandRow="1">
                <a:tableStyleId>{21E4AEA4-8DFA-4A89-87EB-49C32662AFE0}</a:tableStyleId>
              </a:tblPr>
              <a:tblGrid>
                <a:gridCol w="2362200">
                  <a:extLst>
                    <a:ext uri="{9D8B030D-6E8A-4147-A177-3AD203B41FA5}">
                      <a16:colId xmlns:a16="http://schemas.microsoft.com/office/drawing/2014/main" val="20000"/>
                    </a:ext>
                  </a:extLst>
                </a:gridCol>
                <a:gridCol w="4038600">
                  <a:extLst>
                    <a:ext uri="{9D8B030D-6E8A-4147-A177-3AD203B41FA5}">
                      <a16:colId xmlns:a16="http://schemas.microsoft.com/office/drawing/2014/main" val="20001"/>
                    </a:ext>
                  </a:extLst>
                </a:gridCol>
              </a:tblGrid>
              <a:tr h="829733">
                <a:tc>
                  <a:txBody>
                    <a:bodyPr/>
                    <a:lstStyle/>
                    <a:p>
                      <a:pPr algn="ctr"/>
                      <a:r>
                        <a:rPr lang="en-US" sz="2000" dirty="0">
                          <a:latin typeface="Calibri" pitchFamily="34" charset="0"/>
                          <a:cs typeface="Calibri" pitchFamily="34" charset="0"/>
                        </a:rPr>
                        <a:t>Hypothesis</a:t>
                      </a:r>
                    </a:p>
                  </a:txBody>
                  <a:tcPr/>
                </a:tc>
                <a:tc>
                  <a:txBody>
                    <a:bodyPr/>
                    <a:lstStyle/>
                    <a:p>
                      <a:pPr algn="ctr"/>
                      <a:r>
                        <a:rPr lang="en-US" sz="2000" dirty="0">
                          <a:latin typeface="Calibri" pitchFamily="34" charset="0"/>
                          <a:cs typeface="Calibri" pitchFamily="34" charset="0"/>
                        </a:rPr>
                        <a:t>Conclusion &amp; Action</a:t>
                      </a:r>
                    </a:p>
                  </a:txBody>
                  <a:tcPr/>
                </a:tc>
                <a:extLst>
                  <a:ext uri="{0D108BD9-81ED-4DB2-BD59-A6C34878D82A}">
                    <a16:rowId xmlns:a16="http://schemas.microsoft.com/office/drawing/2014/main" val="10000"/>
                  </a:ext>
                </a:extLst>
              </a:tr>
              <a:tr h="829733">
                <a:tc>
                  <a:txBody>
                    <a:bodyPr/>
                    <a:lstStyle/>
                    <a:p>
                      <a:pPr algn="ctr"/>
                      <a:r>
                        <a:rPr lang="en-US" sz="2000" b="1" dirty="0">
                          <a:solidFill>
                            <a:schemeClr val="tx1"/>
                          </a:solidFill>
                          <a:latin typeface="Calibri" pitchFamily="34" charset="0"/>
                          <a:cs typeface="Calibri" pitchFamily="34" charset="0"/>
                        </a:rPr>
                        <a:t>H</a:t>
                      </a:r>
                      <a:r>
                        <a:rPr lang="en-US" sz="2000" b="1" baseline="-25000" dirty="0">
                          <a:solidFill>
                            <a:schemeClr val="tx1"/>
                          </a:solidFill>
                          <a:latin typeface="Calibri" pitchFamily="34" charset="0"/>
                          <a:cs typeface="Calibri" pitchFamily="34" charset="0"/>
                        </a:rPr>
                        <a:t>0</a:t>
                      </a:r>
                      <a:r>
                        <a:rPr lang="en-US" sz="2000" b="1" baseline="0" dirty="0">
                          <a:solidFill>
                            <a:schemeClr val="tx1"/>
                          </a:solidFill>
                          <a:latin typeface="Calibri" pitchFamily="34" charset="0"/>
                          <a:cs typeface="Calibri" pitchFamily="34" charset="0"/>
                        </a:rPr>
                        <a:t> : </a:t>
                      </a:r>
                      <a:r>
                        <a:rPr kumimoji="0" lang="el-GR" sz="2000" b="0" i="0" kern="1200" dirty="0">
                          <a:solidFill>
                            <a:schemeClr val="tx1"/>
                          </a:solidFill>
                          <a:effectLst/>
                          <a:latin typeface="Calibri" pitchFamily="34" charset="0"/>
                          <a:ea typeface="+mn-ea"/>
                          <a:cs typeface="Calibri" pitchFamily="34" charset="0"/>
                        </a:rPr>
                        <a:t>μ</a:t>
                      </a:r>
                      <a:r>
                        <a:rPr kumimoji="0" lang="en-US" sz="2000" b="0" i="0" kern="1200" dirty="0">
                          <a:solidFill>
                            <a:schemeClr val="tx1"/>
                          </a:solidFill>
                          <a:effectLst/>
                          <a:latin typeface="Calibri" pitchFamily="34" charset="0"/>
                          <a:ea typeface="+mn-ea"/>
                          <a:cs typeface="Calibri" pitchFamily="34" charset="0"/>
                        </a:rPr>
                        <a:t> &lt;= 12</a:t>
                      </a:r>
                      <a:endParaRPr lang="en-US" sz="2000" dirty="0">
                        <a:solidFill>
                          <a:schemeClr val="tx1"/>
                        </a:solidFill>
                        <a:latin typeface="Calibri" pitchFamily="34" charset="0"/>
                        <a:cs typeface="Calibri" pitchFamily="34" charset="0"/>
                      </a:endParaRPr>
                    </a:p>
                  </a:txBody>
                  <a:tcPr/>
                </a:tc>
                <a:tc>
                  <a:txBody>
                    <a:bodyPr/>
                    <a:lstStyle/>
                    <a:p>
                      <a:r>
                        <a:rPr lang="en-US" sz="2000" dirty="0">
                          <a:latin typeface="Calibri" pitchFamily="34" charset="0"/>
                          <a:cs typeface="Calibri" pitchFamily="34" charset="0"/>
                        </a:rPr>
                        <a:t>The response time</a:t>
                      </a:r>
                      <a:r>
                        <a:rPr lang="en-US" sz="2000" baseline="0" dirty="0">
                          <a:latin typeface="Calibri" pitchFamily="34" charset="0"/>
                          <a:cs typeface="Calibri" pitchFamily="34" charset="0"/>
                        </a:rPr>
                        <a:t> goal is met by Emergency Service team. No action required</a:t>
                      </a:r>
                      <a:endParaRPr lang="en-US" sz="2000" dirty="0">
                        <a:latin typeface="Calibri" pitchFamily="34" charset="0"/>
                        <a:cs typeface="Calibri" pitchFamily="34" charset="0"/>
                      </a:endParaRPr>
                    </a:p>
                  </a:txBody>
                  <a:tcPr/>
                </a:tc>
                <a:extLst>
                  <a:ext uri="{0D108BD9-81ED-4DB2-BD59-A6C34878D82A}">
                    <a16:rowId xmlns:a16="http://schemas.microsoft.com/office/drawing/2014/main" val="10001"/>
                  </a:ext>
                </a:extLst>
              </a:tr>
              <a:tr h="82973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tx1"/>
                          </a:solidFill>
                          <a:latin typeface="Calibri" pitchFamily="34" charset="0"/>
                          <a:cs typeface="Calibri" pitchFamily="34" charset="0"/>
                        </a:rPr>
                        <a:t>H</a:t>
                      </a:r>
                      <a:r>
                        <a:rPr lang="en-US" sz="2000" b="1" baseline="-25000" dirty="0">
                          <a:solidFill>
                            <a:schemeClr val="tx1"/>
                          </a:solidFill>
                          <a:latin typeface="Calibri" pitchFamily="34" charset="0"/>
                          <a:cs typeface="Calibri" pitchFamily="34" charset="0"/>
                        </a:rPr>
                        <a:t>a</a:t>
                      </a:r>
                      <a:r>
                        <a:rPr lang="en-US" sz="2000" b="1" baseline="0" dirty="0">
                          <a:solidFill>
                            <a:schemeClr val="tx1"/>
                          </a:solidFill>
                          <a:latin typeface="Calibri" pitchFamily="34" charset="0"/>
                          <a:cs typeface="Calibri" pitchFamily="34" charset="0"/>
                        </a:rPr>
                        <a:t> : </a:t>
                      </a:r>
                      <a:r>
                        <a:rPr kumimoji="0" lang="el-GR" sz="2000" b="0" i="0" kern="1200" dirty="0">
                          <a:solidFill>
                            <a:schemeClr val="tx1"/>
                          </a:solidFill>
                          <a:effectLst/>
                          <a:latin typeface="Calibri" pitchFamily="34" charset="0"/>
                          <a:ea typeface="+mn-ea"/>
                          <a:cs typeface="Calibri" pitchFamily="34" charset="0"/>
                        </a:rPr>
                        <a:t>μ</a:t>
                      </a:r>
                      <a:r>
                        <a:rPr kumimoji="0" lang="en-US" sz="2000" b="0" i="0" kern="1200" dirty="0">
                          <a:solidFill>
                            <a:schemeClr val="tx1"/>
                          </a:solidFill>
                          <a:effectLst/>
                          <a:latin typeface="Calibri" pitchFamily="34" charset="0"/>
                          <a:ea typeface="+mn-ea"/>
                          <a:cs typeface="Calibri" pitchFamily="34" charset="0"/>
                        </a:rPr>
                        <a:t> &gt; 12</a:t>
                      </a:r>
                      <a:endParaRPr lang="en-US" sz="2000" dirty="0">
                        <a:solidFill>
                          <a:schemeClr val="tx1"/>
                        </a:solidFill>
                        <a:latin typeface="Calibri" pitchFamily="34" charset="0"/>
                        <a:cs typeface="Calibri" pitchFamily="34" charset="0"/>
                      </a:endParaRPr>
                    </a:p>
                    <a:p>
                      <a:pPr algn="ctr"/>
                      <a:endParaRPr lang="en-US" sz="2000" dirty="0">
                        <a:latin typeface="Calibri" pitchFamily="34" charset="0"/>
                        <a:cs typeface="Calibri"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alibri" pitchFamily="34" charset="0"/>
                          <a:cs typeface="Calibri" pitchFamily="34" charset="0"/>
                        </a:rPr>
                        <a:t>The response time</a:t>
                      </a:r>
                      <a:r>
                        <a:rPr lang="en-US" sz="2000" baseline="0" dirty="0">
                          <a:latin typeface="Calibri" pitchFamily="34" charset="0"/>
                          <a:cs typeface="Calibri" pitchFamily="34" charset="0"/>
                        </a:rPr>
                        <a:t> goal is not met by Emergency Service team. Appropriate follow up actions are required.</a:t>
                      </a:r>
                      <a:endParaRPr lang="en-US" sz="2000" dirty="0">
                        <a:latin typeface="Calibri" pitchFamily="34" charset="0"/>
                        <a:cs typeface="Calibri" pitchFamily="34" charset="0"/>
                      </a:endParaRPr>
                    </a:p>
                  </a:txBody>
                  <a:tcPr/>
                </a:tc>
                <a:extLst>
                  <a:ext uri="{0D108BD9-81ED-4DB2-BD59-A6C34878D82A}">
                    <a16:rowId xmlns:a16="http://schemas.microsoft.com/office/drawing/2014/main" val="10002"/>
                  </a:ext>
                </a:extLst>
              </a:tr>
            </a:tbl>
          </a:graphicData>
        </a:graphic>
      </p:graphicFrame>
      <p:sp>
        <p:nvSpPr>
          <p:cNvPr id="7" name="TextBox 6"/>
          <p:cNvSpPr txBox="1"/>
          <p:nvPr/>
        </p:nvSpPr>
        <p:spPr>
          <a:xfrm>
            <a:off x="1524000" y="5181600"/>
            <a:ext cx="6400800" cy="1015663"/>
          </a:xfrm>
          <a:prstGeom prst="rect">
            <a:avLst/>
          </a:prstGeom>
          <a:noFill/>
        </p:spPr>
        <p:txBody>
          <a:bodyPr wrap="square" rtlCol="0">
            <a:spAutoFit/>
          </a:bodyPr>
          <a:lstStyle/>
          <a:p>
            <a:pPr algn="just"/>
            <a:r>
              <a:rPr lang="en-US" sz="2000" dirty="0">
                <a:latin typeface="Calibri" pitchFamily="34" charset="0"/>
                <a:cs typeface="Calibri" pitchFamily="34" charset="0"/>
              </a:rPr>
              <a:t>where,</a:t>
            </a:r>
          </a:p>
          <a:p>
            <a:pPr algn="just"/>
            <a:r>
              <a:rPr lang="en-US" sz="2000" b="1" dirty="0">
                <a:latin typeface="Calibri" pitchFamily="34" charset="0"/>
                <a:cs typeface="Calibri" pitchFamily="34" charset="0"/>
              </a:rPr>
              <a:t> </a:t>
            </a:r>
            <a:r>
              <a:rPr lang="el-GR" sz="2000" dirty="0">
                <a:latin typeface="Calibri" pitchFamily="34" charset="0"/>
                <a:cs typeface="Calibri" pitchFamily="34" charset="0"/>
              </a:rPr>
              <a:t>μ</a:t>
            </a:r>
            <a:r>
              <a:rPr lang="en-US" sz="2000" dirty="0">
                <a:latin typeface="Calibri" pitchFamily="34" charset="0"/>
                <a:cs typeface="Calibri" pitchFamily="34" charset="0"/>
              </a:rPr>
              <a:t> = mean response time for  the population of medical emergency response unit.</a:t>
            </a:r>
          </a:p>
        </p:txBody>
      </p:sp>
    </p:spTree>
    <p:extLst>
      <p:ext uri="{BB962C8B-B14F-4D97-AF65-F5344CB8AC3E}">
        <p14:creationId xmlns:p14="http://schemas.microsoft.com/office/powerpoint/2010/main" val="3529898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4094904" cy="646331"/>
          </a:xfrm>
          <a:prstGeom prst="rect">
            <a:avLst/>
          </a:prstGeom>
          <a:noFill/>
        </p:spPr>
        <p:txBody>
          <a:bodyPr wrap="none" rtlCol="0">
            <a:spAutoFit/>
          </a:bodyPr>
          <a:lstStyle/>
          <a:p>
            <a:r>
              <a:rPr lang="en-US" sz="3600" dirty="0">
                <a:latin typeface="Calibri" pitchFamily="34" charset="0"/>
                <a:cs typeface="Calibri" pitchFamily="34" charset="0"/>
              </a:rPr>
              <a:t>What is Hypothesis ?</a:t>
            </a:r>
          </a:p>
        </p:txBody>
      </p:sp>
      <p:sp>
        <p:nvSpPr>
          <p:cNvPr id="3" name="TextBox 2"/>
          <p:cNvSpPr txBox="1"/>
          <p:nvPr/>
        </p:nvSpPr>
        <p:spPr>
          <a:xfrm>
            <a:off x="762000" y="1752600"/>
            <a:ext cx="7467600" cy="3785652"/>
          </a:xfrm>
          <a:prstGeom prst="rect">
            <a:avLst/>
          </a:prstGeom>
          <a:noFill/>
        </p:spPr>
        <p:txBody>
          <a:bodyPr wrap="square" rtlCol="0">
            <a:spAutoFit/>
          </a:bodyPr>
          <a:lstStyle/>
          <a:p>
            <a:pPr algn="just"/>
            <a:r>
              <a:rPr lang="en-US" sz="2000" b="1" dirty="0">
                <a:latin typeface="Calibri" pitchFamily="34" charset="0"/>
                <a:cs typeface="Calibri" pitchFamily="34" charset="0"/>
              </a:rPr>
              <a:t>Few Important Guidelines: </a:t>
            </a:r>
          </a:p>
          <a:p>
            <a:pPr algn="just"/>
            <a:r>
              <a:rPr lang="en-US" sz="2000" dirty="0">
                <a:latin typeface="Calibri" pitchFamily="34" charset="0"/>
                <a:cs typeface="Calibri" pitchFamily="34" charset="0"/>
              </a:rPr>
              <a:t>All statistical conclusions are made in reference to the null hypothesis.</a:t>
            </a:r>
          </a:p>
          <a:p>
            <a:pPr algn="just"/>
            <a:endParaRPr lang="en-US" sz="2000" dirty="0">
              <a:latin typeface="Calibri" pitchFamily="34" charset="0"/>
              <a:cs typeface="Calibri" pitchFamily="34" charset="0"/>
            </a:endParaRPr>
          </a:p>
          <a:p>
            <a:pPr algn="just"/>
            <a:r>
              <a:rPr lang="en-US" sz="2000" dirty="0">
                <a:latin typeface="Calibri" pitchFamily="34" charset="0"/>
                <a:cs typeface="Calibri" pitchFamily="34" charset="0"/>
              </a:rPr>
              <a:t>We either </a:t>
            </a:r>
            <a:r>
              <a:rPr lang="en-US" sz="2000" b="1" dirty="0">
                <a:solidFill>
                  <a:srgbClr val="C00000"/>
                </a:solidFill>
                <a:latin typeface="Calibri" pitchFamily="34" charset="0"/>
                <a:cs typeface="Calibri" pitchFamily="34" charset="0"/>
              </a:rPr>
              <a:t>reject</a:t>
            </a:r>
            <a:r>
              <a:rPr lang="en-US" sz="2000" dirty="0">
                <a:latin typeface="Calibri" pitchFamily="34" charset="0"/>
                <a:cs typeface="Calibri" pitchFamily="34" charset="0"/>
              </a:rPr>
              <a:t> the null hypothesis or </a:t>
            </a:r>
            <a:r>
              <a:rPr lang="en-US" sz="2000" b="1" dirty="0">
                <a:solidFill>
                  <a:schemeClr val="accent3">
                    <a:lumMod val="50000"/>
                  </a:schemeClr>
                </a:solidFill>
                <a:latin typeface="Calibri" pitchFamily="34" charset="0"/>
                <a:cs typeface="Calibri" pitchFamily="34" charset="0"/>
              </a:rPr>
              <a:t>fail to reject</a:t>
            </a:r>
            <a:r>
              <a:rPr lang="en-US" sz="2000" dirty="0">
                <a:latin typeface="Calibri" pitchFamily="34" charset="0"/>
                <a:cs typeface="Calibri" pitchFamily="34" charset="0"/>
              </a:rPr>
              <a:t> the null hypothesis; we </a:t>
            </a:r>
            <a:r>
              <a:rPr lang="en-US" sz="2000" b="1" dirty="0">
                <a:solidFill>
                  <a:schemeClr val="accent2">
                    <a:lumMod val="50000"/>
                  </a:schemeClr>
                </a:solidFill>
                <a:latin typeface="Calibri" pitchFamily="34" charset="0"/>
                <a:cs typeface="Calibri" pitchFamily="34" charset="0"/>
              </a:rPr>
              <a:t>do not accept</a:t>
            </a:r>
            <a:r>
              <a:rPr lang="en-US" sz="2000" dirty="0">
                <a:latin typeface="Calibri" pitchFamily="34" charset="0"/>
                <a:cs typeface="Calibri" pitchFamily="34" charset="0"/>
              </a:rPr>
              <a:t> the null hypothesis.</a:t>
            </a:r>
          </a:p>
          <a:p>
            <a:pPr algn="just"/>
            <a:endParaRPr lang="en-US" sz="2000" dirty="0">
              <a:latin typeface="Calibri" pitchFamily="34" charset="0"/>
              <a:cs typeface="Calibri" pitchFamily="34" charset="0"/>
            </a:endParaRPr>
          </a:p>
          <a:p>
            <a:pPr algn="just"/>
            <a:r>
              <a:rPr lang="en-US" sz="2000" dirty="0">
                <a:latin typeface="Calibri" pitchFamily="34" charset="0"/>
                <a:cs typeface="Calibri" pitchFamily="34" charset="0"/>
              </a:rPr>
              <a:t>If we </a:t>
            </a:r>
            <a:r>
              <a:rPr lang="en-US" sz="2000" b="1" dirty="0">
                <a:solidFill>
                  <a:srgbClr val="C00000"/>
                </a:solidFill>
                <a:latin typeface="Calibri" pitchFamily="34" charset="0"/>
                <a:cs typeface="Calibri" pitchFamily="34" charset="0"/>
              </a:rPr>
              <a:t>reject</a:t>
            </a:r>
            <a:r>
              <a:rPr lang="en-US" sz="2000" dirty="0">
                <a:solidFill>
                  <a:srgbClr val="C00000"/>
                </a:solidFill>
                <a:latin typeface="Calibri" pitchFamily="34" charset="0"/>
                <a:cs typeface="Calibri" pitchFamily="34" charset="0"/>
              </a:rPr>
              <a:t> </a:t>
            </a:r>
            <a:r>
              <a:rPr lang="en-US" sz="2000" dirty="0">
                <a:latin typeface="Calibri" pitchFamily="34" charset="0"/>
                <a:cs typeface="Calibri" pitchFamily="34" charset="0"/>
              </a:rPr>
              <a:t>the null hypothesis, then we conclude the data supports the alternative hypothesis.</a:t>
            </a:r>
          </a:p>
          <a:p>
            <a:pPr algn="just"/>
            <a:endParaRPr lang="en-US" sz="2000" dirty="0">
              <a:latin typeface="Calibri" pitchFamily="34" charset="0"/>
              <a:cs typeface="Calibri" pitchFamily="34" charset="0"/>
            </a:endParaRPr>
          </a:p>
          <a:p>
            <a:pPr algn="just"/>
            <a:r>
              <a:rPr lang="en-US" sz="2000" dirty="0">
                <a:latin typeface="Calibri" pitchFamily="34" charset="0"/>
                <a:cs typeface="Calibri" pitchFamily="34" charset="0"/>
              </a:rPr>
              <a:t>However, if we </a:t>
            </a:r>
            <a:r>
              <a:rPr lang="en-US" sz="2000" b="1" dirty="0">
                <a:solidFill>
                  <a:schemeClr val="accent3">
                    <a:lumMod val="50000"/>
                  </a:schemeClr>
                </a:solidFill>
                <a:latin typeface="Calibri" pitchFamily="34" charset="0"/>
                <a:cs typeface="Calibri" pitchFamily="34" charset="0"/>
              </a:rPr>
              <a:t>fail to reject</a:t>
            </a:r>
            <a:r>
              <a:rPr lang="en-US" sz="2000" dirty="0">
                <a:latin typeface="Calibri" pitchFamily="34" charset="0"/>
                <a:cs typeface="Calibri" pitchFamily="34" charset="0"/>
              </a:rPr>
              <a:t> the null hypothesis, it does not mean we have proven the null hypothesis is “true”</a:t>
            </a:r>
          </a:p>
          <a:p>
            <a:pPr algn="just"/>
            <a:endParaRPr lang="en-US" sz="2000" dirty="0">
              <a:latin typeface="Calibri" pitchFamily="34" charset="0"/>
              <a:cs typeface="Calibri" pitchFamily="34" charset="0"/>
            </a:endParaRPr>
          </a:p>
        </p:txBody>
      </p:sp>
    </p:spTree>
    <p:extLst>
      <p:ext uri="{BB962C8B-B14F-4D97-AF65-F5344CB8AC3E}">
        <p14:creationId xmlns:p14="http://schemas.microsoft.com/office/powerpoint/2010/main" val="7307096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4094904" cy="646331"/>
          </a:xfrm>
          <a:prstGeom prst="rect">
            <a:avLst/>
          </a:prstGeom>
          <a:noFill/>
        </p:spPr>
        <p:txBody>
          <a:bodyPr wrap="none" rtlCol="0">
            <a:spAutoFit/>
          </a:bodyPr>
          <a:lstStyle/>
          <a:p>
            <a:r>
              <a:rPr lang="en-US" sz="3600" dirty="0">
                <a:latin typeface="Calibri" pitchFamily="34" charset="0"/>
                <a:cs typeface="Calibri" pitchFamily="34" charset="0"/>
              </a:rPr>
              <a:t>What is Hypothesis ?</a:t>
            </a:r>
          </a:p>
        </p:txBody>
      </p:sp>
      <p:sp>
        <p:nvSpPr>
          <p:cNvPr id="3" name="TextBox 2"/>
          <p:cNvSpPr txBox="1"/>
          <p:nvPr/>
        </p:nvSpPr>
        <p:spPr>
          <a:xfrm>
            <a:off x="762000" y="1295400"/>
            <a:ext cx="5486398" cy="3477875"/>
          </a:xfrm>
          <a:prstGeom prst="rect">
            <a:avLst/>
          </a:prstGeom>
          <a:noFill/>
        </p:spPr>
        <p:txBody>
          <a:bodyPr wrap="square" rtlCol="0">
            <a:spAutoFit/>
          </a:bodyPr>
          <a:lstStyle/>
          <a:p>
            <a:r>
              <a:rPr lang="en-US" sz="2000" b="1" dirty="0">
                <a:latin typeface="Calibri" pitchFamily="34" charset="0"/>
                <a:cs typeface="Calibri" pitchFamily="34" charset="0"/>
              </a:rPr>
              <a:t>Example 1:</a:t>
            </a:r>
          </a:p>
          <a:p>
            <a:r>
              <a:rPr lang="en-US" sz="2000" dirty="0">
                <a:latin typeface="Calibri" pitchFamily="34" charset="0"/>
                <a:cs typeface="Calibri" pitchFamily="34" charset="0"/>
              </a:rPr>
              <a:t>Is there anything we can assume to be true ?</a:t>
            </a:r>
          </a:p>
          <a:p>
            <a:r>
              <a:rPr lang="en-US" sz="2000" i="1" dirty="0">
                <a:latin typeface="Calibri" pitchFamily="34" charset="0"/>
                <a:cs typeface="Calibri" pitchFamily="34" charset="0"/>
              </a:rPr>
              <a:t>Yes. 250 ml in container can be assumed to be true</a:t>
            </a:r>
          </a:p>
          <a:p>
            <a:endParaRPr lang="en-US" sz="2000" i="1" dirty="0">
              <a:latin typeface="Calibri" pitchFamily="34" charset="0"/>
              <a:cs typeface="Calibri" pitchFamily="34" charset="0"/>
            </a:endParaRPr>
          </a:p>
          <a:p>
            <a:r>
              <a:rPr lang="en-US" sz="2000" dirty="0">
                <a:latin typeface="Calibri" pitchFamily="34" charset="0"/>
                <a:cs typeface="Calibri" pitchFamily="34" charset="0"/>
              </a:rPr>
              <a:t>Which hypothesis pair to be selected ?</a:t>
            </a:r>
          </a:p>
          <a:p>
            <a:endParaRPr lang="en-US" sz="2000" dirty="0">
              <a:latin typeface="Calibri" pitchFamily="34" charset="0"/>
              <a:cs typeface="Calibri" pitchFamily="34" charset="0"/>
            </a:endParaRPr>
          </a:p>
          <a:p>
            <a:endParaRPr lang="en-US" sz="2000" dirty="0">
              <a:latin typeface="Calibri" pitchFamily="34" charset="0"/>
              <a:cs typeface="Calibri" pitchFamily="34" charset="0"/>
            </a:endParaRPr>
          </a:p>
          <a:p>
            <a:endParaRPr lang="en-US" sz="2000" dirty="0">
              <a:latin typeface="Calibri" pitchFamily="34" charset="0"/>
              <a:cs typeface="Calibri" pitchFamily="34" charset="0"/>
            </a:endParaRPr>
          </a:p>
          <a:p>
            <a:endParaRPr lang="en-US" sz="2000" dirty="0">
              <a:latin typeface="Calibri" pitchFamily="34" charset="0"/>
              <a:cs typeface="Calibri" pitchFamily="34" charset="0"/>
            </a:endParaRPr>
          </a:p>
          <a:p>
            <a:r>
              <a:rPr lang="en-US" sz="2000" b="1" dirty="0">
                <a:latin typeface="Calibri" pitchFamily="34" charset="0"/>
                <a:cs typeface="Calibri" pitchFamily="34" charset="0"/>
              </a:rPr>
              <a:t>H</a:t>
            </a:r>
            <a:r>
              <a:rPr lang="en-US" sz="2000" b="1" baseline="-25000" dirty="0">
                <a:latin typeface="Calibri" pitchFamily="34" charset="0"/>
                <a:cs typeface="Calibri" pitchFamily="34" charset="0"/>
              </a:rPr>
              <a:t>0</a:t>
            </a:r>
            <a:r>
              <a:rPr lang="en-US" sz="2000" b="1" dirty="0">
                <a:latin typeface="Calibri" pitchFamily="34" charset="0"/>
                <a:cs typeface="Calibri" pitchFamily="34" charset="0"/>
              </a:rPr>
              <a:t> </a:t>
            </a:r>
            <a:r>
              <a:rPr lang="en-US" sz="2000" dirty="0">
                <a:latin typeface="Calibri" pitchFamily="34" charset="0"/>
                <a:cs typeface="Calibri" pitchFamily="34" charset="0"/>
              </a:rPr>
              <a:t>= 250ml</a:t>
            </a:r>
          </a:p>
          <a:p>
            <a:r>
              <a:rPr lang="en-US" sz="2000" b="1" dirty="0">
                <a:latin typeface="Calibri" pitchFamily="34" charset="0"/>
                <a:cs typeface="Calibri" pitchFamily="34" charset="0"/>
              </a:rPr>
              <a:t>H</a:t>
            </a:r>
            <a:r>
              <a:rPr lang="en-US" sz="2000" b="1" baseline="-25000" dirty="0">
                <a:latin typeface="Calibri" pitchFamily="34" charset="0"/>
                <a:cs typeface="Calibri" pitchFamily="34" charset="0"/>
              </a:rPr>
              <a:t>a</a:t>
            </a:r>
            <a:r>
              <a:rPr lang="en-US" sz="2000" b="1" dirty="0">
                <a:latin typeface="Calibri" pitchFamily="34" charset="0"/>
                <a:cs typeface="Calibri" pitchFamily="34" charset="0"/>
              </a:rPr>
              <a:t> </a:t>
            </a:r>
            <a:r>
              <a:rPr lang="en-US" sz="2000" dirty="0">
                <a:latin typeface="Calibri" pitchFamily="34" charset="0"/>
                <a:cs typeface="Calibri" pitchFamily="34" charset="0"/>
              </a:rPr>
              <a:t>≠ 250 ml</a:t>
            </a:r>
          </a:p>
        </p:txBody>
      </p:sp>
      <p:pic>
        <p:nvPicPr>
          <p:cNvPr id="5122" name="Picture 2" descr="Image result for pepsi can white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4382" y="1905000"/>
            <a:ext cx="2516805" cy="3857172"/>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971799"/>
            <a:ext cx="1371600" cy="914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85800" y="4953000"/>
            <a:ext cx="5638800" cy="1323439"/>
          </a:xfrm>
          <a:prstGeom prst="rect">
            <a:avLst/>
          </a:prstGeom>
          <a:noFill/>
        </p:spPr>
        <p:txBody>
          <a:bodyPr wrap="square" rtlCol="0">
            <a:spAutoFit/>
          </a:bodyPr>
          <a:lstStyle/>
          <a:p>
            <a:pPr algn="just"/>
            <a:r>
              <a:rPr lang="en-US" sz="2000" dirty="0">
                <a:latin typeface="Calibri" pitchFamily="34" charset="0"/>
                <a:cs typeface="Calibri" pitchFamily="34" charset="0"/>
              </a:rPr>
              <a:t>If the cans are filled properly, then we </a:t>
            </a:r>
            <a:r>
              <a:rPr lang="en-US" sz="2000" b="1" dirty="0">
                <a:latin typeface="Calibri" pitchFamily="34" charset="0"/>
                <a:cs typeface="Calibri" pitchFamily="34" charset="0"/>
              </a:rPr>
              <a:t>fail to reject </a:t>
            </a:r>
            <a:r>
              <a:rPr lang="en-US" sz="2000" dirty="0">
                <a:latin typeface="Calibri" pitchFamily="34" charset="0"/>
                <a:cs typeface="Calibri" pitchFamily="34" charset="0"/>
              </a:rPr>
              <a:t>the null hypothesis. </a:t>
            </a:r>
          </a:p>
          <a:p>
            <a:pPr algn="just"/>
            <a:r>
              <a:rPr lang="en-US" sz="2000" dirty="0">
                <a:latin typeface="Calibri" pitchFamily="34" charset="0"/>
                <a:cs typeface="Calibri" pitchFamily="34" charset="0"/>
              </a:rPr>
              <a:t>We are not saying that we have proven the null. </a:t>
            </a:r>
          </a:p>
          <a:p>
            <a:pPr algn="just"/>
            <a:r>
              <a:rPr lang="en-US" sz="2000" dirty="0">
                <a:latin typeface="Calibri" pitchFamily="34" charset="0"/>
                <a:cs typeface="Calibri" pitchFamily="34" charset="0"/>
              </a:rPr>
              <a:t>Just our assumption has held up.</a:t>
            </a:r>
          </a:p>
        </p:txBody>
      </p:sp>
    </p:spTree>
    <p:extLst>
      <p:ext uri="{BB962C8B-B14F-4D97-AF65-F5344CB8AC3E}">
        <p14:creationId xmlns:p14="http://schemas.microsoft.com/office/powerpoint/2010/main" val="41441699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4094904" cy="646331"/>
          </a:xfrm>
          <a:prstGeom prst="rect">
            <a:avLst/>
          </a:prstGeom>
          <a:noFill/>
        </p:spPr>
        <p:txBody>
          <a:bodyPr wrap="none" rtlCol="0">
            <a:spAutoFit/>
          </a:bodyPr>
          <a:lstStyle/>
          <a:p>
            <a:r>
              <a:rPr lang="en-US" sz="3600" dirty="0">
                <a:latin typeface="Calibri" pitchFamily="34" charset="0"/>
                <a:cs typeface="Calibri" pitchFamily="34" charset="0"/>
              </a:rPr>
              <a:t>What is Hypothesis ?</a:t>
            </a:r>
          </a:p>
        </p:txBody>
      </p:sp>
      <p:sp>
        <p:nvSpPr>
          <p:cNvPr id="3" name="TextBox 2"/>
          <p:cNvSpPr txBox="1"/>
          <p:nvPr/>
        </p:nvSpPr>
        <p:spPr>
          <a:xfrm>
            <a:off x="762000" y="1718608"/>
            <a:ext cx="7924800" cy="4401205"/>
          </a:xfrm>
          <a:prstGeom prst="rect">
            <a:avLst/>
          </a:prstGeom>
          <a:noFill/>
        </p:spPr>
        <p:txBody>
          <a:bodyPr wrap="square" rtlCol="0">
            <a:spAutoFit/>
          </a:bodyPr>
          <a:lstStyle/>
          <a:p>
            <a:pPr algn="just"/>
            <a:r>
              <a:rPr lang="en-US" sz="2000" b="1" dirty="0">
                <a:latin typeface="Calibri" pitchFamily="34" charset="0"/>
                <a:cs typeface="Calibri" pitchFamily="34" charset="0"/>
              </a:rPr>
              <a:t>Example 1:</a:t>
            </a:r>
          </a:p>
          <a:p>
            <a:pPr algn="just"/>
            <a:r>
              <a:rPr lang="en-US" sz="2000" dirty="0">
                <a:latin typeface="Calibri" pitchFamily="34" charset="0"/>
                <a:cs typeface="Calibri" pitchFamily="34" charset="0"/>
              </a:rPr>
              <a:t>According to the United States Department of Agriculture, in 2009 the average farm size in Texas was 2.3 sq. km. Due to large agriculture business in the past decade, the department wants to know if the current (2019) farm size is larger than it was in 2009. </a:t>
            </a:r>
          </a:p>
          <a:p>
            <a:pPr algn="just"/>
            <a:r>
              <a:rPr lang="en-US" sz="2000" dirty="0">
                <a:latin typeface="Calibri" pitchFamily="34" charset="0"/>
                <a:cs typeface="Calibri" pitchFamily="34" charset="0"/>
              </a:rPr>
              <a:t>Establish a null and alternative hypothesis.</a:t>
            </a:r>
          </a:p>
          <a:p>
            <a:pPr algn="just"/>
            <a:r>
              <a:rPr lang="en-US" sz="2000" b="1" dirty="0">
                <a:latin typeface="Calibri" pitchFamily="34" charset="0"/>
                <a:cs typeface="Calibri" pitchFamily="34" charset="0"/>
              </a:rPr>
              <a:t>Solution:</a:t>
            </a:r>
            <a:endParaRPr lang="en-US" sz="2000" dirty="0">
              <a:latin typeface="Calibri" pitchFamily="34" charset="0"/>
              <a:cs typeface="Calibri" pitchFamily="34" charset="0"/>
            </a:endParaRPr>
          </a:p>
          <a:p>
            <a:pPr algn="just"/>
            <a:r>
              <a:rPr lang="en-US" sz="2000" dirty="0">
                <a:latin typeface="Calibri" pitchFamily="34" charset="0"/>
                <a:cs typeface="Calibri" pitchFamily="34" charset="0"/>
              </a:rPr>
              <a:t>What is our assumption ?</a:t>
            </a:r>
          </a:p>
          <a:p>
            <a:pPr algn="just"/>
            <a:r>
              <a:rPr lang="en-US" sz="2000" dirty="0">
                <a:latin typeface="Calibri" pitchFamily="34" charset="0"/>
                <a:cs typeface="Calibri" pitchFamily="34" charset="0"/>
              </a:rPr>
              <a:t>We assume that there has been no change in the farm size since 2009. </a:t>
            </a:r>
          </a:p>
          <a:p>
            <a:pPr algn="just"/>
            <a:r>
              <a:rPr lang="en-US" sz="2000" dirty="0">
                <a:latin typeface="Calibri" pitchFamily="34" charset="0"/>
                <a:cs typeface="Calibri" pitchFamily="34" charset="0"/>
              </a:rPr>
              <a:t>This is our null hypothesis.</a:t>
            </a:r>
          </a:p>
          <a:p>
            <a:pPr algn="just"/>
            <a:endParaRPr lang="en-US" sz="2000" dirty="0">
              <a:latin typeface="Calibri" pitchFamily="34" charset="0"/>
              <a:cs typeface="Calibri" pitchFamily="34" charset="0"/>
            </a:endParaRPr>
          </a:p>
          <a:p>
            <a:pPr algn="just"/>
            <a:endParaRPr lang="en-US" sz="2000" dirty="0">
              <a:latin typeface="Calibri" pitchFamily="34" charset="0"/>
              <a:cs typeface="Calibri" pitchFamily="34" charset="0"/>
            </a:endParaRPr>
          </a:p>
          <a:p>
            <a:pPr algn="just"/>
            <a:r>
              <a:rPr lang="en-US" sz="2000" b="1" dirty="0">
                <a:latin typeface="Calibri" pitchFamily="34" charset="0"/>
                <a:cs typeface="Calibri" pitchFamily="34" charset="0"/>
              </a:rPr>
              <a:t>H</a:t>
            </a:r>
            <a:r>
              <a:rPr lang="en-US" sz="2000" b="1" baseline="-25000" dirty="0">
                <a:latin typeface="Calibri" pitchFamily="34" charset="0"/>
                <a:cs typeface="Calibri" pitchFamily="34" charset="0"/>
              </a:rPr>
              <a:t>0 </a:t>
            </a:r>
            <a:r>
              <a:rPr lang="en-US" sz="2000" dirty="0">
                <a:latin typeface="Calibri" pitchFamily="34" charset="0"/>
                <a:cs typeface="Calibri" pitchFamily="34" charset="0"/>
              </a:rPr>
              <a:t>≤ 2.3 sq. km</a:t>
            </a:r>
          </a:p>
          <a:p>
            <a:pPr algn="just"/>
            <a:r>
              <a:rPr lang="en-US" sz="2000" b="1" dirty="0">
                <a:latin typeface="Calibri" pitchFamily="34" charset="0"/>
                <a:cs typeface="Calibri" pitchFamily="34" charset="0"/>
              </a:rPr>
              <a:t>H</a:t>
            </a:r>
            <a:r>
              <a:rPr lang="en-US" sz="2000" b="1" baseline="-25000" dirty="0">
                <a:latin typeface="Calibri" pitchFamily="34" charset="0"/>
                <a:cs typeface="Calibri" pitchFamily="34" charset="0"/>
              </a:rPr>
              <a:t>a</a:t>
            </a:r>
            <a:r>
              <a:rPr lang="en-US" sz="2000" b="1" dirty="0">
                <a:latin typeface="Calibri" pitchFamily="34" charset="0"/>
                <a:cs typeface="Calibri" pitchFamily="34" charset="0"/>
              </a:rPr>
              <a:t> </a:t>
            </a:r>
            <a:r>
              <a:rPr lang="en-US" sz="2000" dirty="0">
                <a:latin typeface="Calibri" pitchFamily="34" charset="0"/>
                <a:cs typeface="Calibri" pitchFamily="34" charset="0"/>
              </a:rPr>
              <a:t>&gt; 2.3 sq. km</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5225" y="4876800"/>
            <a:ext cx="1019175"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2940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3124200" y="1499755"/>
            <a:ext cx="0" cy="449580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352800" y="2316494"/>
            <a:ext cx="3886200" cy="1323439"/>
          </a:xfrm>
          <a:prstGeom prst="rect">
            <a:avLst/>
          </a:prstGeom>
          <a:noFill/>
        </p:spPr>
        <p:txBody>
          <a:bodyPr wrap="square" rtlCol="0">
            <a:spAutoFit/>
          </a:bodyPr>
          <a:lstStyle/>
          <a:p>
            <a:pPr marL="342900" indent="-342900">
              <a:buFont typeface="Arial" pitchFamily="34" charset="0"/>
              <a:buChar char="•"/>
            </a:pPr>
            <a:r>
              <a:rPr lang="en-US" sz="2000" dirty="0">
                <a:latin typeface="Calibri" pitchFamily="34" charset="0"/>
                <a:cs typeface="Calibri" pitchFamily="34" charset="0"/>
              </a:rPr>
              <a:t>Introduction to Hypothesis</a:t>
            </a:r>
          </a:p>
          <a:p>
            <a:pPr marL="342900" indent="-342900">
              <a:buFont typeface="Arial" pitchFamily="34" charset="0"/>
              <a:buChar char="•"/>
            </a:pPr>
            <a:r>
              <a:rPr lang="en-US" sz="2000" dirty="0">
                <a:latin typeface="Calibri" pitchFamily="34" charset="0"/>
                <a:cs typeface="Calibri" pitchFamily="34" charset="0"/>
              </a:rPr>
              <a:t>Type I and Type II Errors</a:t>
            </a:r>
          </a:p>
          <a:p>
            <a:pPr marL="342900" indent="-342900">
              <a:buFont typeface="Arial" pitchFamily="34" charset="0"/>
              <a:buChar char="•"/>
            </a:pPr>
            <a:r>
              <a:rPr lang="en-US" sz="2000" dirty="0">
                <a:latin typeface="Calibri" pitchFamily="34" charset="0"/>
                <a:cs typeface="Calibri" pitchFamily="34" charset="0"/>
              </a:rPr>
              <a:t>Test of Hypothesis</a:t>
            </a:r>
          </a:p>
          <a:p>
            <a:pPr marL="342900" indent="-342900">
              <a:buFont typeface="Arial" pitchFamily="34" charset="0"/>
              <a:buChar char="•"/>
            </a:pPr>
            <a:endParaRPr lang="en-US" sz="2000" dirty="0">
              <a:latin typeface="Calibri" pitchFamily="34" charset="0"/>
              <a:cs typeface="Calibri" pitchFamily="34" charset="0"/>
            </a:endParaRPr>
          </a:p>
        </p:txBody>
      </p:sp>
      <p:sp>
        <p:nvSpPr>
          <p:cNvPr id="7" name="TextBox 6"/>
          <p:cNvSpPr txBox="1"/>
          <p:nvPr/>
        </p:nvSpPr>
        <p:spPr>
          <a:xfrm>
            <a:off x="1899781" y="457201"/>
            <a:ext cx="3671454" cy="646331"/>
          </a:xfrm>
          <a:prstGeom prst="rect">
            <a:avLst/>
          </a:prstGeom>
          <a:noFill/>
        </p:spPr>
        <p:txBody>
          <a:bodyPr wrap="none" rtlCol="0">
            <a:spAutoFit/>
          </a:bodyPr>
          <a:lstStyle/>
          <a:p>
            <a:r>
              <a:rPr lang="en-US" sz="3600" dirty="0">
                <a:latin typeface="Calibri" pitchFamily="34" charset="0"/>
                <a:cs typeface="Calibri" pitchFamily="34" charset="0"/>
              </a:rPr>
              <a:t>Hypothesis Testing</a:t>
            </a:r>
          </a:p>
        </p:txBody>
      </p:sp>
    </p:spTree>
    <p:extLst>
      <p:ext uri="{BB962C8B-B14F-4D97-AF65-F5344CB8AC3E}">
        <p14:creationId xmlns:p14="http://schemas.microsoft.com/office/powerpoint/2010/main" val="7841213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67000" y="3124200"/>
            <a:ext cx="4644669" cy="646331"/>
          </a:xfrm>
          <a:prstGeom prst="rect">
            <a:avLst/>
          </a:prstGeom>
          <a:noFill/>
        </p:spPr>
        <p:txBody>
          <a:bodyPr wrap="none" rtlCol="0">
            <a:spAutoFit/>
          </a:bodyPr>
          <a:lstStyle/>
          <a:p>
            <a:r>
              <a:rPr lang="en-US" sz="3600" dirty="0">
                <a:latin typeface="Calibri" pitchFamily="34" charset="0"/>
                <a:cs typeface="Calibri" pitchFamily="34" charset="0"/>
              </a:rPr>
              <a:t>Type I and Type II Errors</a:t>
            </a:r>
          </a:p>
        </p:txBody>
      </p:sp>
    </p:spTree>
    <p:extLst>
      <p:ext uri="{BB962C8B-B14F-4D97-AF65-F5344CB8AC3E}">
        <p14:creationId xmlns:p14="http://schemas.microsoft.com/office/powerpoint/2010/main" val="23880237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4644669" cy="646331"/>
          </a:xfrm>
          <a:prstGeom prst="rect">
            <a:avLst/>
          </a:prstGeom>
          <a:noFill/>
        </p:spPr>
        <p:txBody>
          <a:bodyPr wrap="none" rtlCol="0">
            <a:spAutoFit/>
          </a:bodyPr>
          <a:lstStyle/>
          <a:p>
            <a:r>
              <a:rPr lang="en-US" sz="3600" dirty="0">
                <a:latin typeface="Calibri" pitchFamily="34" charset="0"/>
                <a:cs typeface="Calibri" pitchFamily="34" charset="0"/>
              </a:rPr>
              <a:t>Type I and Type II Errors</a:t>
            </a:r>
          </a:p>
        </p:txBody>
      </p:sp>
      <p:sp>
        <p:nvSpPr>
          <p:cNvPr id="3" name="TextBox 2"/>
          <p:cNvSpPr txBox="1"/>
          <p:nvPr/>
        </p:nvSpPr>
        <p:spPr>
          <a:xfrm>
            <a:off x="762000" y="1295400"/>
            <a:ext cx="7848600" cy="2862322"/>
          </a:xfrm>
          <a:prstGeom prst="rect">
            <a:avLst/>
          </a:prstGeom>
          <a:noFill/>
        </p:spPr>
        <p:txBody>
          <a:bodyPr wrap="square" rtlCol="0">
            <a:spAutoFit/>
          </a:bodyPr>
          <a:lstStyle/>
          <a:p>
            <a:r>
              <a:rPr lang="en-US" sz="2000" dirty="0">
                <a:latin typeface="Calibri" pitchFamily="34" charset="0"/>
                <a:cs typeface="Calibri" pitchFamily="34" charset="0"/>
              </a:rPr>
              <a:t>Since hypothesis tests are based on sample data, we must allow for the possibility of errors.</a:t>
            </a:r>
          </a:p>
          <a:p>
            <a:r>
              <a:rPr lang="en-US" sz="2000" b="1" dirty="0">
                <a:latin typeface="Calibri" pitchFamily="34" charset="0"/>
                <a:cs typeface="Calibri" pitchFamily="34" charset="0"/>
              </a:rPr>
              <a:t>Type I error: False Positive</a:t>
            </a:r>
            <a:r>
              <a:rPr lang="en-US" sz="2000" dirty="0">
                <a:latin typeface="Calibri" pitchFamily="34" charset="0"/>
                <a:cs typeface="Calibri" pitchFamily="34" charset="0"/>
              </a:rPr>
              <a:t>  </a:t>
            </a:r>
          </a:p>
          <a:p>
            <a:r>
              <a:rPr lang="en-US" sz="2000" dirty="0">
                <a:latin typeface="Calibri" pitchFamily="34" charset="0"/>
                <a:cs typeface="Calibri" pitchFamily="34" charset="0"/>
              </a:rPr>
              <a:t>This error occurs when we reject the assumption (null hypothesis) when it should not have been rejected.</a:t>
            </a:r>
          </a:p>
          <a:p>
            <a:endParaRPr lang="en-US" sz="2000" dirty="0">
              <a:latin typeface="Calibri" pitchFamily="34" charset="0"/>
              <a:cs typeface="Calibri" pitchFamily="34" charset="0"/>
            </a:endParaRPr>
          </a:p>
          <a:p>
            <a:r>
              <a:rPr lang="en-US" sz="2000" b="1" dirty="0">
                <a:latin typeface="Calibri" pitchFamily="34" charset="0"/>
                <a:cs typeface="Calibri" pitchFamily="34" charset="0"/>
              </a:rPr>
              <a:t>Type II error: False Negative</a:t>
            </a:r>
          </a:p>
          <a:p>
            <a:r>
              <a:rPr lang="en-US" sz="2000" dirty="0">
                <a:latin typeface="Calibri" pitchFamily="34" charset="0"/>
                <a:cs typeface="Calibri" pitchFamily="34" charset="0"/>
              </a:rPr>
              <a:t>When we fail to reject the assumption (null hypothesis) when it should have been rejected.</a:t>
            </a:r>
          </a:p>
        </p:txBody>
      </p:sp>
    </p:spTree>
    <p:extLst>
      <p:ext uri="{BB962C8B-B14F-4D97-AF65-F5344CB8AC3E}">
        <p14:creationId xmlns:p14="http://schemas.microsoft.com/office/powerpoint/2010/main" val="1156017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4644669" cy="646331"/>
          </a:xfrm>
          <a:prstGeom prst="rect">
            <a:avLst/>
          </a:prstGeom>
          <a:noFill/>
        </p:spPr>
        <p:txBody>
          <a:bodyPr wrap="none" rtlCol="0">
            <a:spAutoFit/>
          </a:bodyPr>
          <a:lstStyle/>
          <a:p>
            <a:r>
              <a:rPr lang="en-US" sz="3600" dirty="0">
                <a:latin typeface="Calibri" pitchFamily="34" charset="0"/>
                <a:cs typeface="Calibri" pitchFamily="34" charset="0"/>
              </a:rPr>
              <a:t>Type I and Type II Errors</a:t>
            </a:r>
          </a:p>
        </p:txBody>
      </p:sp>
      <p:sp>
        <p:nvSpPr>
          <p:cNvPr id="3" name="TextBox 2"/>
          <p:cNvSpPr txBox="1"/>
          <p:nvPr/>
        </p:nvSpPr>
        <p:spPr>
          <a:xfrm>
            <a:off x="762000" y="1447800"/>
            <a:ext cx="7467600" cy="1938992"/>
          </a:xfrm>
          <a:prstGeom prst="rect">
            <a:avLst/>
          </a:prstGeom>
          <a:noFill/>
        </p:spPr>
        <p:txBody>
          <a:bodyPr wrap="square" rtlCol="0">
            <a:spAutoFit/>
          </a:bodyPr>
          <a:lstStyle/>
          <a:p>
            <a:pPr algn="just"/>
            <a:r>
              <a:rPr lang="en-US" sz="2000" b="1" dirty="0">
                <a:latin typeface="Calibri" pitchFamily="34" charset="0"/>
                <a:cs typeface="Calibri" pitchFamily="34" charset="0"/>
              </a:rPr>
              <a:t>Example: NY Medical Emergency Unit</a:t>
            </a:r>
          </a:p>
          <a:p>
            <a:pPr algn="just"/>
            <a:r>
              <a:rPr lang="en-US" sz="2000" dirty="0">
                <a:latin typeface="Calibri" pitchFamily="34" charset="0"/>
                <a:cs typeface="Calibri" pitchFamily="34" charset="0"/>
              </a:rPr>
              <a:t>Our Hypothesis was:</a:t>
            </a:r>
          </a:p>
          <a:p>
            <a:pPr algn="just"/>
            <a:r>
              <a:rPr lang="en-US" sz="2000" b="1" dirty="0">
                <a:latin typeface="Calibri" pitchFamily="34" charset="0"/>
                <a:cs typeface="Calibri" pitchFamily="34" charset="0"/>
              </a:rPr>
              <a:t>H</a:t>
            </a:r>
            <a:r>
              <a:rPr lang="en-US" sz="2000" b="1" baseline="-25000" dirty="0">
                <a:latin typeface="Calibri" pitchFamily="34" charset="0"/>
                <a:cs typeface="Calibri" pitchFamily="34" charset="0"/>
              </a:rPr>
              <a:t>0</a:t>
            </a:r>
            <a:r>
              <a:rPr lang="en-US" sz="2000" b="1" dirty="0">
                <a:latin typeface="Calibri" pitchFamily="34" charset="0"/>
                <a:cs typeface="Calibri" pitchFamily="34" charset="0"/>
              </a:rPr>
              <a:t> : </a:t>
            </a:r>
            <a:r>
              <a:rPr lang="el-GR" sz="2000" dirty="0">
                <a:latin typeface="Calibri" pitchFamily="34" charset="0"/>
                <a:cs typeface="Calibri" pitchFamily="34" charset="0"/>
              </a:rPr>
              <a:t>μ</a:t>
            </a:r>
            <a:r>
              <a:rPr lang="en-US" sz="2000" dirty="0">
                <a:latin typeface="Calibri" pitchFamily="34" charset="0"/>
                <a:cs typeface="Calibri" pitchFamily="34" charset="0"/>
              </a:rPr>
              <a:t> &lt;= 12</a:t>
            </a:r>
          </a:p>
          <a:p>
            <a:pPr algn="just"/>
            <a:endParaRPr lang="en-US" sz="2000" b="1" dirty="0">
              <a:latin typeface="Calibri" pitchFamily="34" charset="0"/>
              <a:cs typeface="Calibri" pitchFamily="34" charset="0"/>
            </a:endParaRPr>
          </a:p>
          <a:p>
            <a:pPr algn="just"/>
            <a:r>
              <a:rPr lang="en-US" sz="2000" dirty="0">
                <a:latin typeface="Calibri" pitchFamily="34" charset="0"/>
                <a:cs typeface="Calibri" pitchFamily="34" charset="0"/>
              </a:rPr>
              <a:t>Our Alternate Hypothesis was:</a:t>
            </a:r>
          </a:p>
          <a:p>
            <a:pPr algn="just"/>
            <a:r>
              <a:rPr lang="en-US" sz="2000" b="1" dirty="0">
                <a:latin typeface="Calibri" pitchFamily="34" charset="0"/>
                <a:cs typeface="Calibri" pitchFamily="34" charset="0"/>
              </a:rPr>
              <a:t>H</a:t>
            </a:r>
            <a:r>
              <a:rPr lang="en-US" sz="2000" b="1" baseline="-25000" dirty="0">
                <a:latin typeface="Calibri" pitchFamily="34" charset="0"/>
                <a:cs typeface="Calibri" pitchFamily="34" charset="0"/>
              </a:rPr>
              <a:t>a</a:t>
            </a:r>
            <a:r>
              <a:rPr lang="en-US" sz="2000" b="1" dirty="0">
                <a:latin typeface="Calibri" pitchFamily="34" charset="0"/>
                <a:cs typeface="Calibri" pitchFamily="34" charset="0"/>
              </a:rPr>
              <a:t> : </a:t>
            </a:r>
            <a:r>
              <a:rPr lang="el-GR" sz="2000" dirty="0">
                <a:latin typeface="Calibri" pitchFamily="34" charset="0"/>
                <a:cs typeface="Calibri" pitchFamily="34" charset="0"/>
              </a:rPr>
              <a:t>μ</a:t>
            </a:r>
            <a:r>
              <a:rPr lang="en-US" sz="2000" dirty="0">
                <a:latin typeface="Calibri" pitchFamily="34" charset="0"/>
                <a:cs typeface="Calibri" pitchFamily="34" charset="0"/>
              </a:rPr>
              <a:t> &gt; 12</a:t>
            </a:r>
          </a:p>
        </p:txBody>
      </p:sp>
      <p:sp>
        <p:nvSpPr>
          <p:cNvPr id="4" name="AutoShape 2" descr="Image result for New York medical Emergency Squ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Image result for New York medical Emergency Squa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Related imag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43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2206" y="1447800"/>
            <a:ext cx="2497394" cy="17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 name="Table 6"/>
          <p:cNvGraphicFramePr>
            <a:graphicFrameLocks noGrp="1"/>
          </p:cNvGraphicFramePr>
          <p:nvPr>
            <p:extLst>
              <p:ext uri="{D42A27DB-BD31-4B8C-83A1-F6EECF244321}">
                <p14:modId xmlns:p14="http://schemas.microsoft.com/office/powerpoint/2010/main" val="3042399402"/>
              </p:ext>
            </p:extLst>
          </p:nvPr>
        </p:nvGraphicFramePr>
        <p:xfrm>
          <a:off x="1600200" y="3657600"/>
          <a:ext cx="6096000" cy="2291080"/>
        </p:xfrm>
        <a:graphic>
          <a:graphicData uri="http://schemas.openxmlformats.org/drawingml/2006/table">
            <a:tbl>
              <a:tblPr firstRow="1" bandRow="1">
                <a:tableStyleId>{8A107856-5554-42FB-B03E-39F5DBC370BA}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pPr algn="ctr"/>
                      <a:endParaRPr lang="en-US" dirty="0">
                        <a:latin typeface="Calibri" pitchFamily="34" charset="0"/>
                        <a:cs typeface="Calibri" pitchFamily="34" charset="0"/>
                      </a:endParaRPr>
                    </a:p>
                  </a:txBody>
                  <a:tcPr/>
                </a:tc>
                <a:tc gridSpan="2">
                  <a:txBody>
                    <a:bodyPr/>
                    <a:lstStyle/>
                    <a:p>
                      <a:pPr algn="ctr"/>
                      <a:r>
                        <a:rPr lang="en-US" dirty="0">
                          <a:latin typeface="Calibri" pitchFamily="34" charset="0"/>
                          <a:cs typeface="Calibri" pitchFamily="34" charset="0"/>
                        </a:rPr>
                        <a:t>Population Condition</a:t>
                      </a:r>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pPr algn="ctr"/>
                      <a:r>
                        <a:rPr lang="en-US" b="1" dirty="0">
                          <a:latin typeface="Calibri" pitchFamily="34" charset="0"/>
                          <a:cs typeface="Calibri" pitchFamily="34" charset="0"/>
                        </a:rPr>
                        <a:t>Conclusion</a:t>
                      </a:r>
                    </a:p>
                  </a:txBody>
                  <a:tcPr/>
                </a:tc>
                <a:tc>
                  <a:txBody>
                    <a:bodyPr/>
                    <a:lstStyle/>
                    <a:p>
                      <a:pPr algn="ctr"/>
                      <a:r>
                        <a:rPr lang="en-US" sz="1800" b="1" dirty="0">
                          <a:latin typeface="Calibri" pitchFamily="34" charset="0"/>
                          <a:cs typeface="Calibri" pitchFamily="34" charset="0"/>
                        </a:rPr>
                        <a:t>H</a:t>
                      </a:r>
                      <a:r>
                        <a:rPr lang="en-US" sz="1800" b="1" baseline="-25000" dirty="0">
                          <a:latin typeface="Calibri" pitchFamily="34" charset="0"/>
                          <a:cs typeface="Calibri" pitchFamily="34" charset="0"/>
                        </a:rPr>
                        <a:t>0</a:t>
                      </a:r>
                      <a:r>
                        <a:rPr lang="en-US" sz="1800" b="1" baseline="0" dirty="0">
                          <a:latin typeface="Calibri" pitchFamily="34" charset="0"/>
                          <a:cs typeface="Calibri" pitchFamily="34" charset="0"/>
                        </a:rPr>
                        <a:t> True</a:t>
                      </a:r>
                    </a:p>
                    <a:p>
                      <a:pPr algn="ctr"/>
                      <a:r>
                        <a:rPr lang="en-US" sz="1800" b="0" baseline="0" dirty="0">
                          <a:latin typeface="Calibri" pitchFamily="34" charset="0"/>
                          <a:cs typeface="Calibri" pitchFamily="34" charset="0"/>
                        </a:rPr>
                        <a:t>(</a:t>
                      </a:r>
                      <a:r>
                        <a:rPr kumimoji="0" lang="el-GR" sz="1800" b="0" i="0" kern="1200" dirty="0">
                          <a:solidFill>
                            <a:schemeClr val="tx1"/>
                          </a:solidFill>
                          <a:effectLst/>
                          <a:latin typeface="Calibri" pitchFamily="34" charset="0"/>
                          <a:ea typeface="+mn-ea"/>
                          <a:cs typeface="Calibri" pitchFamily="34" charset="0"/>
                        </a:rPr>
                        <a:t>μ</a:t>
                      </a:r>
                      <a:r>
                        <a:rPr kumimoji="0" lang="en-US" sz="1800" b="0" i="0" kern="1200" dirty="0">
                          <a:solidFill>
                            <a:schemeClr val="tx1"/>
                          </a:solidFill>
                          <a:effectLst/>
                          <a:latin typeface="Calibri" pitchFamily="34" charset="0"/>
                          <a:ea typeface="+mn-ea"/>
                          <a:cs typeface="Calibri" pitchFamily="34" charset="0"/>
                        </a:rPr>
                        <a:t> &lt;= 12)</a:t>
                      </a:r>
                      <a:endParaRPr lang="en-US" b="0" dirty="0">
                        <a:latin typeface="Calibri" pitchFamily="34" charset="0"/>
                        <a:cs typeface="Calibri" pitchFamily="34" charset="0"/>
                      </a:endParaRPr>
                    </a:p>
                  </a:txBody>
                  <a:tcPr/>
                </a:tc>
                <a:tc>
                  <a:txBody>
                    <a:bodyPr/>
                    <a:lstStyle/>
                    <a:p>
                      <a:pPr algn="ctr"/>
                      <a:r>
                        <a:rPr lang="en-US" sz="1800" b="1" dirty="0">
                          <a:latin typeface="Calibri" pitchFamily="34" charset="0"/>
                          <a:cs typeface="Calibri" pitchFamily="34" charset="0"/>
                        </a:rPr>
                        <a:t>H</a:t>
                      </a:r>
                      <a:r>
                        <a:rPr lang="en-US" sz="1800" b="1" baseline="-25000" dirty="0">
                          <a:latin typeface="Calibri" pitchFamily="34" charset="0"/>
                          <a:cs typeface="Calibri" pitchFamily="34" charset="0"/>
                        </a:rPr>
                        <a:t>0</a:t>
                      </a:r>
                      <a:r>
                        <a:rPr lang="en-US" sz="1800" b="1" baseline="0" dirty="0">
                          <a:latin typeface="Calibri" pitchFamily="34" charset="0"/>
                          <a:cs typeface="Calibri" pitchFamily="34" charset="0"/>
                        </a:rPr>
                        <a:t> False </a:t>
                      </a:r>
                    </a:p>
                    <a:p>
                      <a:pPr algn="ctr"/>
                      <a:r>
                        <a:rPr lang="en-US" sz="1800" b="0" dirty="0">
                          <a:latin typeface="Calibri" pitchFamily="34" charset="0"/>
                          <a:cs typeface="Calibri" pitchFamily="34" charset="0"/>
                        </a:rPr>
                        <a:t>(H</a:t>
                      </a:r>
                      <a:r>
                        <a:rPr lang="en-US" sz="1800" b="0" baseline="-25000" dirty="0">
                          <a:latin typeface="Calibri" pitchFamily="34" charset="0"/>
                          <a:cs typeface="Calibri" pitchFamily="34" charset="0"/>
                        </a:rPr>
                        <a:t>a</a:t>
                      </a:r>
                      <a:r>
                        <a:rPr lang="en-US" sz="1800" b="0" baseline="0" dirty="0">
                          <a:latin typeface="Calibri" pitchFamily="34" charset="0"/>
                          <a:cs typeface="Calibri" pitchFamily="34" charset="0"/>
                        </a:rPr>
                        <a:t> True) (</a:t>
                      </a:r>
                      <a:r>
                        <a:rPr kumimoji="0" lang="el-GR" sz="1800" b="0" i="0" kern="1200" dirty="0">
                          <a:solidFill>
                            <a:schemeClr val="tx1"/>
                          </a:solidFill>
                          <a:effectLst/>
                          <a:latin typeface="Calibri" pitchFamily="34" charset="0"/>
                          <a:ea typeface="+mn-ea"/>
                          <a:cs typeface="Calibri" pitchFamily="34" charset="0"/>
                        </a:rPr>
                        <a:t>μ</a:t>
                      </a:r>
                      <a:r>
                        <a:rPr kumimoji="0" lang="en-US" sz="1800" b="0" i="0" kern="1200" dirty="0">
                          <a:solidFill>
                            <a:schemeClr val="tx1"/>
                          </a:solidFill>
                          <a:effectLst/>
                          <a:latin typeface="Calibri" pitchFamily="34" charset="0"/>
                          <a:ea typeface="+mn-ea"/>
                          <a:cs typeface="Calibri" pitchFamily="34" charset="0"/>
                        </a:rPr>
                        <a:t> &gt; 12)</a:t>
                      </a:r>
                      <a:endParaRPr lang="en-US" b="0" dirty="0">
                        <a:latin typeface="Calibri" pitchFamily="34" charset="0"/>
                        <a:cs typeface="Calibri" pitchFamily="34" charset="0"/>
                      </a:endParaRPr>
                    </a:p>
                  </a:txBody>
                  <a:tcPr/>
                </a:tc>
                <a:extLst>
                  <a:ext uri="{0D108BD9-81ED-4DB2-BD59-A6C34878D82A}">
                    <a16:rowId xmlns:a16="http://schemas.microsoft.com/office/drawing/2014/main" val="10001"/>
                  </a:ext>
                </a:extLst>
              </a:tr>
              <a:tr h="370840">
                <a:tc>
                  <a:txBody>
                    <a:bodyPr/>
                    <a:lstStyle/>
                    <a:p>
                      <a:pPr algn="ctr"/>
                      <a:r>
                        <a:rPr lang="en-US" dirty="0">
                          <a:latin typeface="Calibri" pitchFamily="34" charset="0"/>
                          <a:cs typeface="Calibri" pitchFamily="34" charset="0"/>
                        </a:rPr>
                        <a:t>Accept </a:t>
                      </a:r>
                      <a:r>
                        <a:rPr lang="en-US" sz="1800" b="1" dirty="0">
                          <a:latin typeface="Calibri" pitchFamily="34" charset="0"/>
                          <a:cs typeface="Calibri" pitchFamily="34" charset="0"/>
                        </a:rPr>
                        <a:t>H</a:t>
                      </a:r>
                      <a:r>
                        <a:rPr lang="en-US" sz="1800" b="1" baseline="-25000" dirty="0">
                          <a:latin typeface="Calibri" pitchFamily="34" charset="0"/>
                          <a:cs typeface="Calibri" pitchFamily="34" charset="0"/>
                        </a:rPr>
                        <a:t>0</a:t>
                      </a:r>
                      <a:endParaRPr lang="en-US" dirty="0">
                        <a:latin typeface="Calibri" pitchFamily="34" charset="0"/>
                        <a:cs typeface="Calibri" pitchFamily="34" charset="0"/>
                      </a:endParaRPr>
                    </a:p>
                  </a:txBody>
                  <a:tcPr/>
                </a:tc>
                <a:tc>
                  <a:txBody>
                    <a:bodyPr/>
                    <a:lstStyle/>
                    <a:p>
                      <a:pPr algn="ctr"/>
                      <a:r>
                        <a:rPr lang="en-US" dirty="0">
                          <a:latin typeface="Calibri" pitchFamily="34" charset="0"/>
                          <a:cs typeface="Calibri" pitchFamily="34" charset="0"/>
                        </a:rPr>
                        <a:t>True Positive</a:t>
                      </a:r>
                    </a:p>
                  </a:txBody>
                  <a:tcPr/>
                </a:tc>
                <a:tc>
                  <a:txBody>
                    <a:bodyPr/>
                    <a:lstStyle/>
                    <a:p>
                      <a:pPr algn="ctr"/>
                      <a:r>
                        <a:rPr lang="en-US" dirty="0">
                          <a:latin typeface="Calibri" pitchFamily="34" charset="0"/>
                          <a:cs typeface="Calibri" pitchFamily="34" charset="0"/>
                        </a:rPr>
                        <a:t>False</a:t>
                      </a:r>
                      <a:r>
                        <a:rPr lang="en-US" baseline="0" dirty="0">
                          <a:latin typeface="Calibri" pitchFamily="34" charset="0"/>
                          <a:cs typeface="Calibri" pitchFamily="34" charset="0"/>
                        </a:rPr>
                        <a:t> Negative</a:t>
                      </a:r>
                    </a:p>
                    <a:p>
                      <a:pPr algn="ctr"/>
                      <a:r>
                        <a:rPr lang="en-US" b="1" baseline="0" dirty="0">
                          <a:latin typeface="Calibri" pitchFamily="34" charset="0"/>
                          <a:cs typeface="Calibri" pitchFamily="34" charset="0"/>
                        </a:rPr>
                        <a:t>Type II Error</a:t>
                      </a:r>
                      <a:endParaRPr lang="en-US" b="1" dirty="0">
                        <a:latin typeface="Calibri" pitchFamily="34" charset="0"/>
                        <a:cs typeface="Calibri" pitchFamily="34" charset="0"/>
                      </a:endParaRPr>
                    </a:p>
                  </a:txBody>
                  <a:tcPr/>
                </a:tc>
                <a:extLst>
                  <a:ext uri="{0D108BD9-81ED-4DB2-BD59-A6C34878D82A}">
                    <a16:rowId xmlns:a16="http://schemas.microsoft.com/office/drawing/2014/main" val="10002"/>
                  </a:ext>
                </a:extLst>
              </a:tr>
              <a:tr h="370840">
                <a:tc>
                  <a:txBody>
                    <a:bodyPr/>
                    <a:lstStyle/>
                    <a:p>
                      <a:pPr algn="ctr"/>
                      <a:r>
                        <a:rPr lang="en-US" dirty="0">
                          <a:latin typeface="Calibri" pitchFamily="34" charset="0"/>
                          <a:cs typeface="Calibri" pitchFamily="34" charset="0"/>
                        </a:rPr>
                        <a:t>Reject </a:t>
                      </a:r>
                      <a:r>
                        <a:rPr lang="en-US" sz="1800" b="1" dirty="0">
                          <a:latin typeface="Calibri" pitchFamily="34" charset="0"/>
                          <a:cs typeface="Calibri" pitchFamily="34" charset="0"/>
                        </a:rPr>
                        <a:t>H</a:t>
                      </a:r>
                      <a:r>
                        <a:rPr lang="en-US" sz="1800" b="1" baseline="-25000" dirty="0">
                          <a:latin typeface="Calibri" pitchFamily="34" charset="0"/>
                          <a:cs typeface="Calibri" pitchFamily="34" charset="0"/>
                        </a:rPr>
                        <a:t>0</a:t>
                      </a:r>
                      <a:endParaRPr lang="en-US" dirty="0">
                        <a:latin typeface="Calibri" pitchFamily="34" charset="0"/>
                        <a:cs typeface="Calibri" pitchFamily="34" charset="0"/>
                      </a:endParaRPr>
                    </a:p>
                  </a:txBody>
                  <a:tcPr/>
                </a:tc>
                <a:tc>
                  <a:txBody>
                    <a:bodyPr/>
                    <a:lstStyle/>
                    <a:p>
                      <a:pPr algn="ctr"/>
                      <a:r>
                        <a:rPr lang="en-US" dirty="0">
                          <a:latin typeface="Calibri" pitchFamily="34" charset="0"/>
                          <a:cs typeface="Calibri" pitchFamily="34" charset="0"/>
                        </a:rPr>
                        <a:t>False Positive</a:t>
                      </a:r>
                    </a:p>
                    <a:p>
                      <a:pPr algn="ctr"/>
                      <a:r>
                        <a:rPr lang="en-US" b="1" dirty="0">
                          <a:latin typeface="Calibri" pitchFamily="34" charset="0"/>
                          <a:cs typeface="Calibri" pitchFamily="34" charset="0"/>
                        </a:rPr>
                        <a:t>Type</a:t>
                      </a:r>
                      <a:r>
                        <a:rPr lang="en-US" b="1" baseline="0" dirty="0">
                          <a:latin typeface="Calibri" pitchFamily="34" charset="0"/>
                          <a:cs typeface="Calibri" pitchFamily="34" charset="0"/>
                        </a:rPr>
                        <a:t> I Error</a:t>
                      </a:r>
                      <a:endParaRPr lang="en-US" b="1" dirty="0">
                        <a:latin typeface="Calibri" pitchFamily="34" charset="0"/>
                        <a:cs typeface="Calibri" pitchFamily="34" charset="0"/>
                      </a:endParaRPr>
                    </a:p>
                  </a:txBody>
                  <a:tcPr/>
                </a:tc>
                <a:tc>
                  <a:txBody>
                    <a:bodyPr/>
                    <a:lstStyle/>
                    <a:p>
                      <a:pPr algn="ctr"/>
                      <a:r>
                        <a:rPr lang="en-US" dirty="0">
                          <a:latin typeface="Calibri" pitchFamily="34" charset="0"/>
                          <a:cs typeface="Calibri" pitchFamily="34" charset="0"/>
                        </a:rPr>
                        <a:t>True Negative</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056426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4644669" cy="646331"/>
          </a:xfrm>
          <a:prstGeom prst="rect">
            <a:avLst/>
          </a:prstGeom>
          <a:noFill/>
        </p:spPr>
        <p:txBody>
          <a:bodyPr wrap="none" rtlCol="0">
            <a:spAutoFit/>
          </a:bodyPr>
          <a:lstStyle/>
          <a:p>
            <a:r>
              <a:rPr lang="en-US" sz="3600" dirty="0">
                <a:latin typeface="Calibri" pitchFamily="34" charset="0"/>
                <a:cs typeface="Calibri" pitchFamily="34" charset="0"/>
              </a:rPr>
              <a:t>Type I and Type II Errors</a:t>
            </a:r>
          </a:p>
        </p:txBody>
      </p:sp>
      <p:pic>
        <p:nvPicPr>
          <p:cNvPr id="1536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209800"/>
            <a:ext cx="7734300" cy="3231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914400" y="1447800"/>
            <a:ext cx="7467600" cy="400110"/>
          </a:xfrm>
          <a:prstGeom prst="rect">
            <a:avLst/>
          </a:prstGeom>
          <a:noFill/>
        </p:spPr>
        <p:txBody>
          <a:bodyPr wrap="square" rtlCol="0">
            <a:spAutoFit/>
          </a:bodyPr>
          <a:lstStyle/>
          <a:p>
            <a:pPr algn="just"/>
            <a:r>
              <a:rPr lang="en-US" sz="2000" b="1" dirty="0">
                <a:latin typeface="Calibri" pitchFamily="34" charset="0"/>
                <a:cs typeface="Calibri" pitchFamily="34" charset="0"/>
              </a:rPr>
              <a:t>Example:</a:t>
            </a:r>
          </a:p>
        </p:txBody>
      </p:sp>
    </p:spTree>
    <p:extLst>
      <p:ext uri="{BB962C8B-B14F-4D97-AF65-F5344CB8AC3E}">
        <p14:creationId xmlns:p14="http://schemas.microsoft.com/office/powerpoint/2010/main" val="250054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71600" y="3124199"/>
            <a:ext cx="6720558" cy="646331"/>
          </a:xfrm>
          <a:prstGeom prst="rect">
            <a:avLst/>
          </a:prstGeom>
          <a:noFill/>
        </p:spPr>
        <p:txBody>
          <a:bodyPr wrap="none" rtlCol="0">
            <a:spAutoFit/>
          </a:bodyPr>
          <a:lstStyle/>
          <a:p>
            <a:r>
              <a:rPr lang="en-US" sz="3600" dirty="0">
                <a:latin typeface="Calibri" pitchFamily="34" charset="0"/>
                <a:cs typeface="Calibri" pitchFamily="34" charset="0"/>
              </a:rPr>
              <a:t>Visualizing Type I and Type II Errors</a:t>
            </a:r>
          </a:p>
        </p:txBody>
      </p:sp>
    </p:spTree>
    <p:extLst>
      <p:ext uri="{BB962C8B-B14F-4D97-AF65-F5344CB8AC3E}">
        <p14:creationId xmlns:p14="http://schemas.microsoft.com/office/powerpoint/2010/main" val="23880237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6720558" cy="646331"/>
          </a:xfrm>
          <a:prstGeom prst="rect">
            <a:avLst/>
          </a:prstGeom>
          <a:noFill/>
        </p:spPr>
        <p:txBody>
          <a:bodyPr wrap="none" rtlCol="0">
            <a:spAutoFit/>
          </a:bodyPr>
          <a:lstStyle/>
          <a:p>
            <a:r>
              <a:rPr lang="en-US" sz="3600" dirty="0">
                <a:latin typeface="Calibri" pitchFamily="34" charset="0"/>
                <a:cs typeface="Calibri" pitchFamily="34" charset="0"/>
              </a:rPr>
              <a:t>Visualizing Type I and Type II Errors</a:t>
            </a:r>
          </a:p>
        </p:txBody>
      </p:sp>
      <p:sp>
        <p:nvSpPr>
          <p:cNvPr id="3" name="TextBox 2"/>
          <p:cNvSpPr txBox="1"/>
          <p:nvPr/>
        </p:nvSpPr>
        <p:spPr>
          <a:xfrm>
            <a:off x="762000" y="1718608"/>
            <a:ext cx="7924800" cy="2759730"/>
          </a:xfrm>
          <a:prstGeom prst="rect">
            <a:avLst/>
          </a:prstGeom>
          <a:noFill/>
        </p:spPr>
        <p:txBody>
          <a:bodyPr wrap="square" rtlCol="0">
            <a:spAutoFit/>
          </a:bodyPr>
          <a:lstStyle/>
          <a:p>
            <a:pPr algn="just"/>
            <a:r>
              <a:rPr lang="en-US" sz="2000" b="1" dirty="0">
                <a:latin typeface="Calibri" pitchFamily="34" charset="0"/>
                <a:cs typeface="Calibri" pitchFamily="34" charset="0"/>
              </a:rPr>
              <a:t>Case:</a:t>
            </a:r>
          </a:p>
          <a:p>
            <a:pPr algn="just"/>
            <a:r>
              <a:rPr lang="en-US" sz="2000" dirty="0">
                <a:latin typeface="Calibri" pitchFamily="34" charset="0"/>
                <a:cs typeface="Calibri" pitchFamily="34" charset="0"/>
              </a:rPr>
              <a:t>Let’s say we have population mean </a:t>
            </a:r>
            <a:r>
              <a:rPr lang="el-GR" sz="2000" dirty="0">
                <a:latin typeface="Calibri" pitchFamily="34" charset="0"/>
                <a:cs typeface="Calibri" pitchFamily="34" charset="0"/>
              </a:rPr>
              <a:t>μ</a:t>
            </a:r>
            <a:r>
              <a:rPr lang="en-US" sz="2000" dirty="0">
                <a:latin typeface="Calibri" pitchFamily="34" charset="0"/>
                <a:cs typeface="Calibri" pitchFamily="34" charset="0"/>
              </a:rPr>
              <a:t> for a population under analysis. </a:t>
            </a:r>
          </a:p>
          <a:p>
            <a:pPr algn="just"/>
            <a:r>
              <a:rPr lang="en-US" sz="2000" dirty="0">
                <a:latin typeface="Calibri" pitchFamily="34" charset="0"/>
                <a:cs typeface="Calibri" pitchFamily="34" charset="0"/>
              </a:rPr>
              <a:t>The hypothesized mean for the population under analysis is </a:t>
            </a:r>
            <a:r>
              <a:rPr lang="el-GR" sz="2000" dirty="0">
                <a:latin typeface="Calibri" pitchFamily="34" charset="0"/>
                <a:cs typeface="Calibri" pitchFamily="34" charset="0"/>
              </a:rPr>
              <a:t>μ</a:t>
            </a:r>
            <a:r>
              <a:rPr lang="en-US" sz="2000" baseline="-25000" dirty="0">
                <a:latin typeface="Calibri" pitchFamily="34" charset="0"/>
                <a:cs typeface="Calibri" pitchFamily="34" charset="0"/>
              </a:rPr>
              <a:t>0</a:t>
            </a:r>
            <a:r>
              <a:rPr lang="en-US" sz="2000" dirty="0">
                <a:latin typeface="Calibri" pitchFamily="34" charset="0"/>
                <a:cs typeface="Calibri" pitchFamily="34" charset="0"/>
              </a:rPr>
              <a:t>. </a:t>
            </a:r>
          </a:p>
          <a:p>
            <a:pPr algn="just"/>
            <a:r>
              <a:rPr lang="en-US" sz="2000" dirty="0">
                <a:latin typeface="Calibri" pitchFamily="34" charset="0"/>
                <a:cs typeface="Calibri" pitchFamily="34" charset="0"/>
              </a:rPr>
              <a:t>Test if the hypothesized mean comes from the same population under analysis.</a:t>
            </a:r>
          </a:p>
          <a:p>
            <a:pPr algn="just"/>
            <a:endParaRPr lang="en-US" sz="2000" dirty="0">
              <a:latin typeface="Calibri" pitchFamily="34" charset="0"/>
              <a:cs typeface="Calibri" pitchFamily="34" charset="0"/>
            </a:endParaRPr>
          </a:p>
          <a:p>
            <a:pPr algn="just"/>
            <a:r>
              <a:rPr lang="en-US" sz="2000" dirty="0">
                <a:latin typeface="Calibri" pitchFamily="34" charset="0"/>
                <a:cs typeface="Calibri" pitchFamily="34" charset="0"/>
              </a:rPr>
              <a:t>H</a:t>
            </a:r>
            <a:r>
              <a:rPr lang="en-US" sz="2000" baseline="-25000" dirty="0">
                <a:latin typeface="Calibri" pitchFamily="34" charset="0"/>
                <a:cs typeface="Calibri" pitchFamily="34" charset="0"/>
              </a:rPr>
              <a:t>0</a:t>
            </a:r>
            <a:r>
              <a:rPr lang="en-US" sz="2000" dirty="0">
                <a:latin typeface="Calibri" pitchFamily="34" charset="0"/>
                <a:cs typeface="Calibri" pitchFamily="34" charset="0"/>
              </a:rPr>
              <a:t>: </a:t>
            </a:r>
            <a:r>
              <a:rPr lang="el-GR" sz="2000" dirty="0">
                <a:latin typeface="Calibri" pitchFamily="34" charset="0"/>
                <a:cs typeface="Calibri" pitchFamily="34" charset="0"/>
              </a:rPr>
              <a:t>μ</a:t>
            </a:r>
            <a:r>
              <a:rPr lang="en-US" sz="2000" dirty="0">
                <a:latin typeface="Calibri" pitchFamily="34" charset="0"/>
                <a:cs typeface="Calibri" pitchFamily="34" charset="0"/>
              </a:rPr>
              <a:t> = </a:t>
            </a:r>
            <a:r>
              <a:rPr lang="el-GR" sz="2000" dirty="0">
                <a:latin typeface="Calibri" pitchFamily="34" charset="0"/>
                <a:cs typeface="Calibri" pitchFamily="34" charset="0"/>
              </a:rPr>
              <a:t>μ</a:t>
            </a:r>
            <a:r>
              <a:rPr lang="en-US" sz="2000" baseline="-25000" dirty="0">
                <a:latin typeface="Calibri" pitchFamily="34" charset="0"/>
                <a:cs typeface="Calibri" pitchFamily="34" charset="0"/>
              </a:rPr>
              <a:t>0</a:t>
            </a:r>
            <a:r>
              <a:rPr lang="en-US" sz="2000" dirty="0">
                <a:latin typeface="Calibri" pitchFamily="34" charset="0"/>
                <a:cs typeface="Calibri" pitchFamily="34" charset="0"/>
              </a:rPr>
              <a:t> 	H</a:t>
            </a:r>
            <a:r>
              <a:rPr lang="en-US" sz="2000" baseline="-25000" dirty="0">
                <a:latin typeface="Calibri" pitchFamily="34" charset="0"/>
                <a:cs typeface="Calibri" pitchFamily="34" charset="0"/>
              </a:rPr>
              <a:t>a</a:t>
            </a:r>
            <a:r>
              <a:rPr lang="en-US" sz="2000" dirty="0">
                <a:latin typeface="Calibri" pitchFamily="34" charset="0"/>
                <a:cs typeface="Calibri" pitchFamily="34" charset="0"/>
              </a:rPr>
              <a:t>: </a:t>
            </a:r>
            <a:r>
              <a:rPr lang="el-GR" sz="2000" dirty="0">
                <a:latin typeface="Calibri" pitchFamily="34" charset="0"/>
                <a:cs typeface="Calibri" pitchFamily="34" charset="0"/>
              </a:rPr>
              <a:t>μ</a:t>
            </a:r>
            <a:r>
              <a:rPr lang="en-US" sz="2000" baseline="-25000" dirty="0">
                <a:latin typeface="Calibri" pitchFamily="34" charset="0"/>
                <a:cs typeface="Calibri" pitchFamily="34" charset="0"/>
              </a:rPr>
              <a:t> </a:t>
            </a:r>
            <a:r>
              <a:rPr lang="en-US" sz="2000" dirty="0">
                <a:latin typeface="Calibri" pitchFamily="34" charset="0"/>
                <a:cs typeface="Calibri" pitchFamily="34" charset="0"/>
              </a:rPr>
              <a:t>≠ </a:t>
            </a:r>
            <a:r>
              <a:rPr lang="el-GR" sz="2000" dirty="0">
                <a:latin typeface="Calibri" pitchFamily="34" charset="0"/>
                <a:cs typeface="Calibri" pitchFamily="34" charset="0"/>
              </a:rPr>
              <a:t>μ</a:t>
            </a:r>
            <a:r>
              <a:rPr lang="en-US" sz="2000" baseline="-25000" dirty="0">
                <a:latin typeface="Calibri" pitchFamily="34" charset="0"/>
                <a:cs typeface="Calibri" pitchFamily="34" charset="0"/>
              </a:rPr>
              <a:t>0</a:t>
            </a:r>
          </a:p>
          <a:p>
            <a:pPr algn="just"/>
            <a:endParaRPr lang="en-US" sz="2000" baseline="-25000" dirty="0">
              <a:latin typeface="Calibri" pitchFamily="34" charset="0"/>
              <a:cs typeface="Calibri" pitchFamily="34" charset="0"/>
            </a:endParaRPr>
          </a:p>
          <a:p>
            <a:pPr algn="just"/>
            <a:endParaRPr lang="en-US" sz="2000" dirty="0">
              <a:latin typeface="Calibri" pitchFamily="34" charset="0"/>
              <a:cs typeface="Calibri" pitchFamily="34" charset="0"/>
            </a:endParaRPr>
          </a:p>
        </p:txBody>
      </p:sp>
    </p:spTree>
    <p:extLst>
      <p:ext uri="{BB962C8B-B14F-4D97-AF65-F5344CB8AC3E}">
        <p14:creationId xmlns:p14="http://schemas.microsoft.com/office/powerpoint/2010/main" val="42497038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6720558" cy="646331"/>
          </a:xfrm>
          <a:prstGeom prst="rect">
            <a:avLst/>
          </a:prstGeom>
          <a:noFill/>
        </p:spPr>
        <p:txBody>
          <a:bodyPr wrap="none" rtlCol="0">
            <a:spAutoFit/>
          </a:bodyPr>
          <a:lstStyle/>
          <a:p>
            <a:r>
              <a:rPr lang="en-US" sz="3600" dirty="0">
                <a:latin typeface="Calibri" pitchFamily="34" charset="0"/>
                <a:cs typeface="Calibri" pitchFamily="34" charset="0"/>
              </a:rPr>
              <a:t>Visualizing Type I and Type II Errors</a:t>
            </a:r>
          </a:p>
        </p:txBody>
      </p:sp>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20093"/>
          <a:stretch/>
        </p:blipFill>
        <p:spPr bwMode="auto">
          <a:xfrm>
            <a:off x="350221" y="1371600"/>
            <a:ext cx="8488979"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55415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6720558" cy="646331"/>
          </a:xfrm>
          <a:prstGeom prst="rect">
            <a:avLst/>
          </a:prstGeom>
          <a:noFill/>
        </p:spPr>
        <p:txBody>
          <a:bodyPr wrap="none" rtlCol="0">
            <a:spAutoFit/>
          </a:bodyPr>
          <a:lstStyle/>
          <a:p>
            <a:r>
              <a:rPr lang="en-US" sz="3600" dirty="0">
                <a:latin typeface="Calibri" pitchFamily="34" charset="0"/>
                <a:cs typeface="Calibri" pitchFamily="34" charset="0"/>
              </a:rPr>
              <a:t>Visualizing Type I and Type II Errors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295400"/>
            <a:ext cx="8366125"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67900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6720558" cy="646331"/>
          </a:xfrm>
          <a:prstGeom prst="rect">
            <a:avLst/>
          </a:prstGeom>
          <a:noFill/>
        </p:spPr>
        <p:txBody>
          <a:bodyPr wrap="none" rtlCol="0">
            <a:spAutoFit/>
          </a:bodyPr>
          <a:lstStyle/>
          <a:p>
            <a:r>
              <a:rPr lang="en-US" sz="3600" dirty="0">
                <a:latin typeface="Calibri" pitchFamily="34" charset="0"/>
                <a:cs typeface="Calibri" pitchFamily="34" charset="0"/>
              </a:rPr>
              <a:t>Visualizing Type I and Type II Errors</a:t>
            </a:r>
          </a:p>
        </p:txBody>
      </p:sp>
      <p:pic>
        <p:nvPicPr>
          <p:cNvPr id="3" name="Picture 2">
            <a:extLst>
              <a:ext uri="{FF2B5EF4-FFF2-40B4-BE49-F238E27FC236}">
                <a16:creationId xmlns:a16="http://schemas.microsoft.com/office/drawing/2014/main" id="{FE460CC3-9F1F-45BA-AB41-587F275BFD3C}"/>
              </a:ext>
            </a:extLst>
          </p:cNvPr>
          <p:cNvPicPr>
            <a:picLocks noChangeAspect="1"/>
          </p:cNvPicPr>
          <p:nvPr/>
        </p:nvPicPr>
        <p:blipFill>
          <a:blip r:embed="rId2"/>
          <a:stretch>
            <a:fillRect/>
          </a:stretch>
        </p:blipFill>
        <p:spPr>
          <a:xfrm>
            <a:off x="762000" y="1283780"/>
            <a:ext cx="8005366" cy="4507420"/>
          </a:xfrm>
          <a:prstGeom prst="rect">
            <a:avLst/>
          </a:prstGeom>
        </p:spPr>
      </p:pic>
    </p:spTree>
    <p:extLst>
      <p:ext uri="{BB962C8B-B14F-4D97-AF65-F5344CB8AC3E}">
        <p14:creationId xmlns:p14="http://schemas.microsoft.com/office/powerpoint/2010/main" val="11126685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03294" y="3429000"/>
            <a:ext cx="6937412" cy="646331"/>
          </a:xfrm>
          <a:prstGeom prst="rect">
            <a:avLst/>
          </a:prstGeom>
          <a:noFill/>
        </p:spPr>
        <p:txBody>
          <a:bodyPr wrap="none" rtlCol="0">
            <a:spAutoFit/>
          </a:bodyPr>
          <a:lstStyle/>
          <a:p>
            <a:pPr algn="ctr"/>
            <a:r>
              <a:rPr lang="en-US" sz="3600" dirty="0">
                <a:latin typeface="Calibri" pitchFamily="34" charset="0"/>
                <a:cs typeface="Calibri" pitchFamily="34" charset="0"/>
              </a:rPr>
              <a:t>Visualizing One Tailed Test Rejection</a:t>
            </a:r>
          </a:p>
        </p:txBody>
      </p:sp>
    </p:spTree>
    <p:extLst>
      <p:ext uri="{BB962C8B-B14F-4D97-AF65-F5344CB8AC3E}">
        <p14:creationId xmlns:p14="http://schemas.microsoft.com/office/powerpoint/2010/main" val="3220054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67000" y="3124200"/>
            <a:ext cx="4094904" cy="646331"/>
          </a:xfrm>
          <a:prstGeom prst="rect">
            <a:avLst/>
          </a:prstGeom>
          <a:noFill/>
        </p:spPr>
        <p:txBody>
          <a:bodyPr wrap="none" rtlCol="0">
            <a:spAutoFit/>
          </a:bodyPr>
          <a:lstStyle/>
          <a:p>
            <a:r>
              <a:rPr lang="en-US" sz="3600" dirty="0">
                <a:latin typeface="Calibri" pitchFamily="34" charset="0"/>
                <a:cs typeface="Calibri" pitchFamily="34" charset="0"/>
              </a:rPr>
              <a:t>What is Hypothesis ?</a:t>
            </a:r>
          </a:p>
        </p:txBody>
      </p:sp>
    </p:spTree>
    <p:extLst>
      <p:ext uri="{BB962C8B-B14F-4D97-AF65-F5344CB8AC3E}">
        <p14:creationId xmlns:p14="http://schemas.microsoft.com/office/powerpoint/2010/main" val="39484225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4861524" cy="646331"/>
          </a:xfrm>
          <a:prstGeom prst="rect">
            <a:avLst/>
          </a:prstGeom>
          <a:noFill/>
        </p:spPr>
        <p:txBody>
          <a:bodyPr wrap="none" rtlCol="0">
            <a:spAutoFit/>
          </a:bodyPr>
          <a:lstStyle/>
          <a:p>
            <a:r>
              <a:rPr lang="en-US" sz="3600" dirty="0">
                <a:latin typeface="Calibri" pitchFamily="34" charset="0"/>
                <a:cs typeface="Calibri" pitchFamily="34" charset="0"/>
              </a:rPr>
              <a:t>One Tailed Test Rejection</a:t>
            </a:r>
          </a:p>
        </p:txBody>
      </p:sp>
      <p:pic>
        <p:nvPicPr>
          <p:cNvPr id="3" name="Picture 2">
            <a:extLst>
              <a:ext uri="{FF2B5EF4-FFF2-40B4-BE49-F238E27FC236}">
                <a16:creationId xmlns:a16="http://schemas.microsoft.com/office/drawing/2014/main" id="{050C62B8-4910-4B61-8AF1-920D996FD1D0}"/>
              </a:ext>
            </a:extLst>
          </p:cNvPr>
          <p:cNvPicPr>
            <a:picLocks noChangeAspect="1"/>
          </p:cNvPicPr>
          <p:nvPr/>
        </p:nvPicPr>
        <p:blipFill>
          <a:blip r:embed="rId2"/>
          <a:stretch>
            <a:fillRect/>
          </a:stretch>
        </p:blipFill>
        <p:spPr>
          <a:xfrm>
            <a:off x="166687" y="1366156"/>
            <a:ext cx="8810625" cy="5034643"/>
          </a:xfrm>
          <a:prstGeom prst="rect">
            <a:avLst/>
          </a:prstGeom>
        </p:spPr>
      </p:pic>
    </p:spTree>
    <p:extLst>
      <p:ext uri="{BB962C8B-B14F-4D97-AF65-F5344CB8AC3E}">
        <p14:creationId xmlns:p14="http://schemas.microsoft.com/office/powerpoint/2010/main" val="24606436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4861524" cy="646331"/>
          </a:xfrm>
          <a:prstGeom prst="rect">
            <a:avLst/>
          </a:prstGeom>
          <a:noFill/>
        </p:spPr>
        <p:txBody>
          <a:bodyPr wrap="none" rtlCol="0">
            <a:spAutoFit/>
          </a:bodyPr>
          <a:lstStyle/>
          <a:p>
            <a:r>
              <a:rPr lang="en-US" sz="3600" dirty="0">
                <a:latin typeface="Calibri" pitchFamily="34" charset="0"/>
                <a:cs typeface="Calibri" pitchFamily="34" charset="0"/>
              </a:rPr>
              <a:t>One Tailed Test Rejection</a:t>
            </a:r>
          </a:p>
        </p:txBody>
      </p:sp>
      <p:pic>
        <p:nvPicPr>
          <p:cNvPr id="4" name="Picture 3">
            <a:extLst>
              <a:ext uri="{FF2B5EF4-FFF2-40B4-BE49-F238E27FC236}">
                <a16:creationId xmlns:a16="http://schemas.microsoft.com/office/drawing/2014/main" id="{B14822BB-A87F-47CD-932E-BDFDE542936B}"/>
              </a:ext>
            </a:extLst>
          </p:cNvPr>
          <p:cNvPicPr>
            <a:picLocks noChangeAspect="1"/>
          </p:cNvPicPr>
          <p:nvPr/>
        </p:nvPicPr>
        <p:blipFill>
          <a:blip r:embed="rId2"/>
          <a:stretch>
            <a:fillRect/>
          </a:stretch>
        </p:blipFill>
        <p:spPr>
          <a:xfrm>
            <a:off x="484909" y="1371600"/>
            <a:ext cx="8174182" cy="4841631"/>
          </a:xfrm>
          <a:prstGeom prst="rect">
            <a:avLst/>
          </a:prstGeom>
        </p:spPr>
      </p:pic>
    </p:spTree>
    <p:extLst>
      <p:ext uri="{BB962C8B-B14F-4D97-AF65-F5344CB8AC3E}">
        <p14:creationId xmlns:p14="http://schemas.microsoft.com/office/powerpoint/2010/main" val="39396231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5575D9-F9FE-4661-B7F8-2726C0E7C07F}"/>
              </a:ext>
            </a:extLst>
          </p:cNvPr>
          <p:cNvSpPr txBox="1"/>
          <p:nvPr/>
        </p:nvSpPr>
        <p:spPr>
          <a:xfrm>
            <a:off x="1104705" y="3429000"/>
            <a:ext cx="6934591" cy="646331"/>
          </a:xfrm>
          <a:prstGeom prst="rect">
            <a:avLst/>
          </a:prstGeom>
          <a:noFill/>
        </p:spPr>
        <p:txBody>
          <a:bodyPr wrap="none" rtlCol="0">
            <a:spAutoFit/>
          </a:bodyPr>
          <a:lstStyle/>
          <a:p>
            <a:pPr algn="ctr"/>
            <a:r>
              <a:rPr lang="en-US" sz="3600" dirty="0">
                <a:latin typeface="Calibri" pitchFamily="34" charset="0"/>
                <a:cs typeface="Calibri" pitchFamily="34" charset="0"/>
              </a:rPr>
              <a:t>Visualizing Two Tailed Test Rejection</a:t>
            </a:r>
          </a:p>
        </p:txBody>
      </p:sp>
    </p:spTree>
    <p:extLst>
      <p:ext uri="{BB962C8B-B14F-4D97-AF65-F5344CB8AC3E}">
        <p14:creationId xmlns:p14="http://schemas.microsoft.com/office/powerpoint/2010/main" val="38521954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4858702" cy="646331"/>
          </a:xfrm>
          <a:prstGeom prst="rect">
            <a:avLst/>
          </a:prstGeom>
          <a:noFill/>
        </p:spPr>
        <p:txBody>
          <a:bodyPr wrap="none" rtlCol="0">
            <a:spAutoFit/>
          </a:bodyPr>
          <a:lstStyle/>
          <a:p>
            <a:r>
              <a:rPr lang="en-US" sz="3600" dirty="0">
                <a:latin typeface="Calibri" pitchFamily="34" charset="0"/>
                <a:cs typeface="Calibri" pitchFamily="34" charset="0"/>
              </a:rPr>
              <a:t>Two Tailed Test Rejection</a:t>
            </a: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2676"/>
          <a:stretch/>
        </p:blipFill>
        <p:spPr bwMode="auto">
          <a:xfrm>
            <a:off x="493734" y="1371600"/>
            <a:ext cx="8193065" cy="4732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09009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38400" y="3124199"/>
            <a:ext cx="3594510" cy="646331"/>
          </a:xfrm>
          <a:prstGeom prst="rect">
            <a:avLst/>
          </a:prstGeom>
          <a:noFill/>
        </p:spPr>
        <p:txBody>
          <a:bodyPr wrap="none" rtlCol="0">
            <a:spAutoFit/>
          </a:bodyPr>
          <a:lstStyle/>
          <a:p>
            <a:r>
              <a:rPr lang="en-US" sz="3600" dirty="0">
                <a:latin typeface="Calibri" pitchFamily="34" charset="0"/>
                <a:cs typeface="Calibri" pitchFamily="34" charset="0"/>
              </a:rPr>
              <a:t>Test of Hypothesis</a:t>
            </a:r>
          </a:p>
        </p:txBody>
      </p:sp>
    </p:spTree>
    <p:extLst>
      <p:ext uri="{BB962C8B-B14F-4D97-AF65-F5344CB8AC3E}">
        <p14:creationId xmlns:p14="http://schemas.microsoft.com/office/powerpoint/2010/main" val="18791247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3594510" cy="646331"/>
          </a:xfrm>
          <a:prstGeom prst="rect">
            <a:avLst/>
          </a:prstGeom>
          <a:noFill/>
        </p:spPr>
        <p:txBody>
          <a:bodyPr wrap="none" rtlCol="0">
            <a:spAutoFit/>
          </a:bodyPr>
          <a:lstStyle/>
          <a:p>
            <a:r>
              <a:rPr lang="en-US" sz="3600" dirty="0">
                <a:latin typeface="Calibri" pitchFamily="34" charset="0"/>
                <a:cs typeface="Calibri" pitchFamily="34" charset="0"/>
              </a:rPr>
              <a:t>Test of Hypothesis</a:t>
            </a:r>
          </a:p>
        </p:txBody>
      </p:sp>
      <p:graphicFrame>
        <p:nvGraphicFramePr>
          <p:cNvPr id="4" name="Diagram 3"/>
          <p:cNvGraphicFramePr/>
          <p:nvPr>
            <p:extLst>
              <p:ext uri="{D42A27DB-BD31-4B8C-83A1-F6EECF244321}">
                <p14:modId xmlns:p14="http://schemas.microsoft.com/office/powerpoint/2010/main" val="966548582"/>
              </p:ext>
            </p:extLst>
          </p:nvPr>
        </p:nvGraphicFramePr>
        <p:xfrm>
          <a:off x="381000" y="1295400"/>
          <a:ext cx="8254590" cy="47216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733058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3594510" cy="646331"/>
          </a:xfrm>
          <a:prstGeom prst="rect">
            <a:avLst/>
          </a:prstGeom>
          <a:noFill/>
        </p:spPr>
        <p:txBody>
          <a:bodyPr wrap="none" rtlCol="0">
            <a:spAutoFit/>
          </a:bodyPr>
          <a:lstStyle/>
          <a:p>
            <a:r>
              <a:rPr lang="en-US" sz="3600" dirty="0">
                <a:latin typeface="Calibri" pitchFamily="34" charset="0"/>
                <a:cs typeface="Calibri" pitchFamily="34" charset="0"/>
              </a:rPr>
              <a:t>Test of Hypothesis</a:t>
            </a:r>
          </a:p>
        </p:txBody>
      </p:sp>
      <p:sp>
        <p:nvSpPr>
          <p:cNvPr id="5" name="TextBox 4"/>
          <p:cNvSpPr txBox="1"/>
          <p:nvPr/>
        </p:nvSpPr>
        <p:spPr>
          <a:xfrm>
            <a:off x="762000" y="1718608"/>
            <a:ext cx="3594510" cy="3477875"/>
          </a:xfrm>
          <a:prstGeom prst="rect">
            <a:avLst/>
          </a:prstGeom>
          <a:noFill/>
        </p:spPr>
        <p:txBody>
          <a:bodyPr wrap="square" rtlCol="0">
            <a:spAutoFit/>
          </a:bodyPr>
          <a:lstStyle/>
          <a:p>
            <a:pPr algn="just"/>
            <a:r>
              <a:rPr lang="en-US" sz="2000" b="1" dirty="0">
                <a:latin typeface="Calibri" pitchFamily="34" charset="0"/>
                <a:cs typeface="Calibri" pitchFamily="34" charset="0"/>
              </a:rPr>
              <a:t>Large Sample Test</a:t>
            </a:r>
          </a:p>
          <a:p>
            <a:pPr marL="342900" indent="-342900" algn="just">
              <a:buFont typeface="Arial" pitchFamily="34" charset="0"/>
              <a:buChar char="•"/>
            </a:pPr>
            <a:r>
              <a:rPr lang="en-US" sz="2000" dirty="0">
                <a:latin typeface="Calibri" pitchFamily="34" charset="0"/>
                <a:cs typeface="Calibri" pitchFamily="34" charset="0"/>
              </a:rPr>
              <a:t>Tests are based on large sample on which hypothesis is test </a:t>
            </a:r>
          </a:p>
          <a:p>
            <a:pPr marL="347663" algn="just"/>
            <a:r>
              <a:rPr lang="en-US" sz="2000" dirty="0">
                <a:latin typeface="Calibri" pitchFamily="34" charset="0"/>
                <a:cs typeface="Calibri" pitchFamily="34" charset="0"/>
              </a:rPr>
              <a:t>(sample size n at least &gt;30)</a:t>
            </a:r>
          </a:p>
          <a:p>
            <a:pPr algn="just"/>
            <a:endParaRPr lang="en-US" sz="2000" dirty="0">
              <a:latin typeface="Calibri" pitchFamily="34" charset="0"/>
              <a:cs typeface="Calibri" pitchFamily="34" charset="0"/>
            </a:endParaRPr>
          </a:p>
          <a:p>
            <a:pPr marL="342900" indent="-342900" algn="just">
              <a:buFont typeface="Arial" pitchFamily="34" charset="0"/>
              <a:buChar char="•"/>
            </a:pPr>
            <a:r>
              <a:rPr lang="en-US" sz="2000" dirty="0">
                <a:latin typeface="Calibri" pitchFamily="34" charset="0"/>
                <a:cs typeface="Calibri" pitchFamily="34" charset="0"/>
              </a:rPr>
              <a:t>Exact Sampling Distributions are not available.</a:t>
            </a:r>
          </a:p>
          <a:p>
            <a:pPr algn="just"/>
            <a:endParaRPr lang="en-US" sz="2000" dirty="0">
              <a:latin typeface="Calibri" pitchFamily="34" charset="0"/>
              <a:cs typeface="Calibri" pitchFamily="34" charset="0"/>
            </a:endParaRPr>
          </a:p>
          <a:p>
            <a:pPr marL="342900" indent="-342900" algn="just">
              <a:buFont typeface="Arial" pitchFamily="34" charset="0"/>
              <a:buChar char="•"/>
            </a:pPr>
            <a:r>
              <a:rPr lang="en-US" sz="2000" dirty="0">
                <a:latin typeface="Calibri" pitchFamily="34" charset="0"/>
                <a:cs typeface="Calibri" pitchFamily="34" charset="0"/>
              </a:rPr>
              <a:t>Test are based on C.L.T distribution.</a:t>
            </a:r>
          </a:p>
        </p:txBody>
      </p:sp>
      <p:sp>
        <p:nvSpPr>
          <p:cNvPr id="6" name="TextBox 5"/>
          <p:cNvSpPr txBox="1"/>
          <p:nvPr/>
        </p:nvSpPr>
        <p:spPr>
          <a:xfrm>
            <a:off x="4724400" y="1718608"/>
            <a:ext cx="3594510" cy="2246769"/>
          </a:xfrm>
          <a:prstGeom prst="rect">
            <a:avLst/>
          </a:prstGeom>
          <a:noFill/>
        </p:spPr>
        <p:txBody>
          <a:bodyPr wrap="square" rtlCol="0">
            <a:spAutoFit/>
          </a:bodyPr>
          <a:lstStyle/>
          <a:p>
            <a:pPr algn="just"/>
            <a:r>
              <a:rPr lang="en-US" sz="2000" b="1" dirty="0">
                <a:latin typeface="Calibri" pitchFamily="34" charset="0"/>
                <a:cs typeface="Calibri" pitchFamily="34" charset="0"/>
              </a:rPr>
              <a:t>Small Sample Test</a:t>
            </a:r>
          </a:p>
          <a:p>
            <a:pPr marL="342900" indent="-342900" algn="just">
              <a:buFont typeface="Arial" pitchFamily="34" charset="0"/>
              <a:buChar char="•"/>
            </a:pPr>
            <a:r>
              <a:rPr lang="en-US" sz="2000" dirty="0">
                <a:latin typeface="Calibri" pitchFamily="34" charset="0"/>
                <a:cs typeface="Calibri" pitchFamily="34" charset="0"/>
              </a:rPr>
              <a:t>Tests are based on small sample on which hypothesis is test </a:t>
            </a:r>
          </a:p>
          <a:p>
            <a:pPr marL="342900" indent="-342900" algn="just">
              <a:buFont typeface="Arial" pitchFamily="34" charset="0"/>
              <a:buChar char="•"/>
            </a:pPr>
            <a:r>
              <a:rPr lang="en-US" sz="2000" dirty="0">
                <a:latin typeface="Calibri" pitchFamily="34" charset="0"/>
                <a:cs typeface="Calibri" pitchFamily="34" charset="0"/>
              </a:rPr>
              <a:t>Exact Sampling Distributions are available.</a:t>
            </a:r>
            <a:endParaRPr lang="en-US" sz="2000" baseline="-25000" dirty="0">
              <a:latin typeface="Calibri" pitchFamily="34" charset="0"/>
              <a:cs typeface="Calibri" pitchFamily="34" charset="0"/>
            </a:endParaRPr>
          </a:p>
          <a:p>
            <a:pPr algn="just"/>
            <a:endParaRPr lang="en-US" sz="2000" dirty="0">
              <a:latin typeface="Calibri" pitchFamily="34" charset="0"/>
              <a:cs typeface="Calibri" pitchFamily="34" charset="0"/>
            </a:endParaRPr>
          </a:p>
        </p:txBody>
      </p:sp>
      <p:sp>
        <p:nvSpPr>
          <p:cNvPr id="3" name="TextBox 2"/>
          <p:cNvSpPr txBox="1"/>
          <p:nvPr/>
        </p:nvSpPr>
        <p:spPr>
          <a:xfrm>
            <a:off x="685800" y="5511225"/>
            <a:ext cx="7924800" cy="584775"/>
          </a:xfrm>
          <a:prstGeom prst="rect">
            <a:avLst/>
          </a:prstGeom>
          <a:noFill/>
        </p:spPr>
        <p:txBody>
          <a:bodyPr wrap="square" rtlCol="0">
            <a:spAutoFit/>
          </a:bodyPr>
          <a:lstStyle/>
          <a:p>
            <a:r>
              <a:rPr lang="en-US" sz="1600" dirty="0">
                <a:latin typeface="Calibri" pitchFamily="34" charset="0"/>
                <a:cs typeface="Calibri" pitchFamily="34" charset="0"/>
              </a:rPr>
              <a:t>The </a:t>
            </a:r>
            <a:r>
              <a:rPr lang="en-US" sz="1600" b="1" dirty="0">
                <a:latin typeface="Calibri" pitchFamily="34" charset="0"/>
                <a:cs typeface="Calibri" pitchFamily="34" charset="0"/>
              </a:rPr>
              <a:t>exact sampling distribution</a:t>
            </a:r>
            <a:r>
              <a:rPr lang="en-US" sz="1600" dirty="0">
                <a:latin typeface="Calibri" pitchFamily="34" charset="0"/>
                <a:cs typeface="Calibri" pitchFamily="34" charset="0"/>
              </a:rPr>
              <a:t> is the sampling distribution of a statistic (estimator, e.g. sample mean x bar) over all the possible sample drawn from a population (finite or infinite).</a:t>
            </a:r>
          </a:p>
        </p:txBody>
      </p:sp>
    </p:spTree>
    <p:extLst>
      <p:ext uri="{BB962C8B-B14F-4D97-AF65-F5344CB8AC3E}">
        <p14:creationId xmlns:p14="http://schemas.microsoft.com/office/powerpoint/2010/main" val="33340632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6186309" cy="646331"/>
          </a:xfrm>
          <a:prstGeom prst="rect">
            <a:avLst/>
          </a:prstGeom>
          <a:noFill/>
        </p:spPr>
        <p:txBody>
          <a:bodyPr wrap="none" rtlCol="0">
            <a:spAutoFit/>
          </a:bodyPr>
          <a:lstStyle/>
          <a:p>
            <a:r>
              <a:rPr lang="en-US" sz="3600" dirty="0">
                <a:latin typeface="Calibri" pitchFamily="34" charset="0"/>
                <a:cs typeface="Calibri" pitchFamily="34" charset="0"/>
              </a:rPr>
              <a:t>When to use z Vs t - distribution</a:t>
            </a:r>
          </a:p>
        </p:txBody>
      </p:sp>
      <p:sp>
        <p:nvSpPr>
          <p:cNvPr id="6" name="TextBox 5"/>
          <p:cNvSpPr txBox="1"/>
          <p:nvPr/>
        </p:nvSpPr>
        <p:spPr>
          <a:xfrm>
            <a:off x="1143000" y="1718608"/>
            <a:ext cx="7175910" cy="4401205"/>
          </a:xfrm>
          <a:prstGeom prst="rect">
            <a:avLst/>
          </a:prstGeom>
          <a:noFill/>
        </p:spPr>
        <p:txBody>
          <a:bodyPr wrap="square" rtlCol="0">
            <a:spAutoFit/>
          </a:bodyPr>
          <a:lstStyle/>
          <a:p>
            <a:pPr algn="just"/>
            <a:r>
              <a:rPr lang="en-US" sz="2000" dirty="0">
                <a:latin typeface="Calibri" pitchFamily="34" charset="0"/>
                <a:cs typeface="Calibri" pitchFamily="34" charset="0"/>
              </a:rPr>
              <a:t>When σ (sigma of population) is known -&gt; use standard normal or z distribution</a:t>
            </a:r>
          </a:p>
          <a:p>
            <a:pPr algn="just"/>
            <a:endParaRPr lang="en-US" sz="2000" dirty="0">
              <a:latin typeface="Calibri" pitchFamily="34" charset="0"/>
              <a:cs typeface="Calibri" pitchFamily="34" charset="0"/>
            </a:endParaRPr>
          </a:p>
          <a:p>
            <a:pPr algn="just"/>
            <a:r>
              <a:rPr lang="en-US" sz="2000" dirty="0">
                <a:latin typeface="Calibri" pitchFamily="34" charset="0"/>
                <a:cs typeface="Calibri" pitchFamily="34" charset="0"/>
              </a:rPr>
              <a:t>When σ (sigma of population) is unknown -&gt; use t-distribution </a:t>
            </a:r>
          </a:p>
          <a:p>
            <a:pPr algn="just"/>
            <a:endParaRPr lang="en-US" sz="2000" dirty="0">
              <a:latin typeface="Calibri" pitchFamily="34" charset="0"/>
              <a:cs typeface="Calibri" pitchFamily="34" charset="0"/>
            </a:endParaRPr>
          </a:p>
          <a:p>
            <a:pPr algn="just"/>
            <a:r>
              <a:rPr lang="en-US" sz="2000" b="1" dirty="0">
                <a:latin typeface="Calibri" pitchFamily="34" charset="0"/>
                <a:cs typeface="Calibri" pitchFamily="34" charset="0"/>
              </a:rPr>
              <a:t>Important: </a:t>
            </a:r>
          </a:p>
          <a:p>
            <a:pPr algn="just"/>
            <a:r>
              <a:rPr lang="en-US" sz="2000" dirty="0">
                <a:latin typeface="Calibri" pitchFamily="34" charset="0"/>
                <a:cs typeface="Calibri" pitchFamily="34" charset="0"/>
              </a:rPr>
              <a:t>Some books indicate the usage of z-distribution is acceptable any time when n &gt;= 30, irrespective of sigma known or unknown.</a:t>
            </a:r>
          </a:p>
          <a:p>
            <a:pPr algn="just"/>
            <a:endParaRPr lang="en-US" sz="2000" dirty="0">
              <a:latin typeface="Calibri" pitchFamily="34" charset="0"/>
              <a:cs typeface="Calibri" pitchFamily="34" charset="0"/>
            </a:endParaRPr>
          </a:p>
          <a:p>
            <a:pPr algn="just"/>
            <a:r>
              <a:rPr lang="en-US" sz="2000" dirty="0">
                <a:latin typeface="Calibri" pitchFamily="34" charset="0"/>
                <a:cs typeface="Calibri" pitchFamily="34" charset="0"/>
              </a:rPr>
              <a:t>However you can use the t-distribution anytime you do not know sigma, irrespective of n.</a:t>
            </a:r>
          </a:p>
          <a:p>
            <a:pPr algn="just"/>
            <a:endParaRPr lang="en-US" sz="2000" dirty="0">
              <a:latin typeface="Calibri" pitchFamily="34" charset="0"/>
              <a:cs typeface="Calibri" pitchFamily="34" charset="0"/>
            </a:endParaRPr>
          </a:p>
          <a:p>
            <a:pPr algn="just"/>
            <a:r>
              <a:rPr lang="en-US" sz="2000" b="1" dirty="0">
                <a:latin typeface="Calibri" pitchFamily="34" charset="0"/>
                <a:cs typeface="Calibri" pitchFamily="34" charset="0"/>
              </a:rPr>
              <a:t>The reason behind this is, </a:t>
            </a:r>
            <a:r>
              <a:rPr lang="en-US" sz="2000" dirty="0">
                <a:latin typeface="Calibri" pitchFamily="34" charset="0"/>
                <a:cs typeface="Calibri" pitchFamily="34" charset="0"/>
              </a:rPr>
              <a:t>as the sample size increases, the z-distribution and t-distribution actually converges. </a:t>
            </a:r>
            <a:endParaRPr lang="en-US" sz="2000" b="1" dirty="0">
              <a:latin typeface="Calibri" pitchFamily="34" charset="0"/>
              <a:cs typeface="Calibri" pitchFamily="34" charset="0"/>
            </a:endParaRPr>
          </a:p>
        </p:txBody>
      </p:sp>
    </p:spTree>
    <p:extLst>
      <p:ext uri="{BB962C8B-B14F-4D97-AF65-F5344CB8AC3E}">
        <p14:creationId xmlns:p14="http://schemas.microsoft.com/office/powerpoint/2010/main" val="21113143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72324" y="3124199"/>
            <a:ext cx="3526671" cy="646331"/>
          </a:xfrm>
          <a:prstGeom prst="rect">
            <a:avLst/>
          </a:prstGeom>
          <a:noFill/>
        </p:spPr>
        <p:txBody>
          <a:bodyPr wrap="none" rtlCol="0">
            <a:spAutoFit/>
          </a:bodyPr>
          <a:lstStyle/>
          <a:p>
            <a:pPr algn="ctr"/>
            <a:r>
              <a:rPr lang="en-US" sz="3600" dirty="0">
                <a:latin typeface="Calibri" pitchFamily="34" charset="0"/>
                <a:cs typeface="Calibri" pitchFamily="34" charset="0"/>
              </a:rPr>
              <a:t>Large Sample Test</a:t>
            </a:r>
          </a:p>
        </p:txBody>
      </p:sp>
    </p:spTree>
    <p:extLst>
      <p:ext uri="{BB962C8B-B14F-4D97-AF65-F5344CB8AC3E}">
        <p14:creationId xmlns:p14="http://schemas.microsoft.com/office/powerpoint/2010/main" val="28293794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457201"/>
            <a:ext cx="8042138" cy="646331"/>
          </a:xfrm>
          <a:prstGeom prst="rect">
            <a:avLst/>
          </a:prstGeom>
          <a:noFill/>
        </p:spPr>
        <p:txBody>
          <a:bodyPr wrap="none" rtlCol="0">
            <a:spAutoFit/>
          </a:bodyPr>
          <a:lstStyle/>
          <a:p>
            <a:r>
              <a:rPr lang="en-US" sz="3600" dirty="0">
                <a:latin typeface="Calibri" pitchFamily="34" charset="0"/>
                <a:cs typeface="Calibri" pitchFamily="34" charset="0"/>
              </a:rPr>
              <a:t>Testing Population Mean (</a:t>
            </a:r>
            <a:r>
              <a:rPr lang="el-GR" sz="3600" dirty="0">
                <a:latin typeface="Calibri" pitchFamily="34" charset="0"/>
                <a:cs typeface="Calibri" pitchFamily="34" charset="0"/>
              </a:rPr>
              <a:t>μ</a:t>
            </a:r>
            <a:r>
              <a:rPr lang="en-US" sz="3600" dirty="0">
                <a:latin typeface="Calibri" pitchFamily="34" charset="0"/>
                <a:cs typeface="Calibri" pitchFamily="34" charset="0"/>
              </a:rPr>
              <a:t>) : One Sample</a:t>
            </a:r>
          </a:p>
        </p:txBody>
      </p:sp>
      <p:sp>
        <p:nvSpPr>
          <p:cNvPr id="5" name="TextBox 4"/>
          <p:cNvSpPr txBox="1"/>
          <p:nvPr/>
        </p:nvSpPr>
        <p:spPr>
          <a:xfrm>
            <a:off x="762000" y="1371600"/>
            <a:ext cx="7696200" cy="4401205"/>
          </a:xfrm>
          <a:prstGeom prst="rect">
            <a:avLst/>
          </a:prstGeom>
          <a:noFill/>
        </p:spPr>
        <p:txBody>
          <a:bodyPr wrap="square" rtlCol="0">
            <a:spAutoFit/>
          </a:bodyPr>
          <a:lstStyle/>
          <a:p>
            <a:pPr algn="just"/>
            <a:r>
              <a:rPr lang="en-US" sz="2000" b="1" dirty="0">
                <a:latin typeface="Calibri" pitchFamily="34" charset="0"/>
                <a:cs typeface="Calibri" pitchFamily="34" charset="0"/>
              </a:rPr>
              <a:t>When to use ?</a:t>
            </a:r>
          </a:p>
          <a:p>
            <a:pPr algn="just"/>
            <a:r>
              <a:rPr lang="en-US" sz="2000" dirty="0">
                <a:latin typeface="Calibri" pitchFamily="34" charset="0"/>
                <a:cs typeface="Calibri" pitchFamily="34" charset="0"/>
              </a:rPr>
              <a:t>If you want to test whether or not a given sample is taken from a population whose mean value is specified (</a:t>
            </a:r>
            <a:r>
              <a:rPr lang="el-GR" sz="2000" dirty="0">
                <a:latin typeface="Calibri" pitchFamily="34" charset="0"/>
                <a:cs typeface="Calibri" pitchFamily="34" charset="0"/>
              </a:rPr>
              <a:t>μ</a:t>
            </a:r>
            <a:r>
              <a:rPr lang="en-US" sz="2000" dirty="0">
                <a:latin typeface="Calibri" pitchFamily="34" charset="0"/>
                <a:cs typeface="Calibri" pitchFamily="34" charset="0"/>
              </a:rPr>
              <a:t>)</a:t>
            </a:r>
          </a:p>
          <a:p>
            <a:pPr algn="just"/>
            <a:endParaRPr lang="en-US" sz="2000" dirty="0">
              <a:latin typeface="Calibri" pitchFamily="34" charset="0"/>
              <a:cs typeface="Calibri" pitchFamily="34" charset="0"/>
            </a:endParaRPr>
          </a:p>
          <a:p>
            <a:pPr algn="just"/>
            <a:r>
              <a:rPr lang="en-US" sz="2000" dirty="0">
                <a:latin typeface="Calibri" pitchFamily="34" charset="0"/>
                <a:cs typeface="Calibri" pitchFamily="34" charset="0"/>
              </a:rPr>
              <a:t>How to calculate statistics: </a:t>
            </a:r>
          </a:p>
          <a:p>
            <a:pPr algn="just"/>
            <a:endParaRPr lang="en-US" sz="2000" dirty="0">
              <a:latin typeface="Calibri" pitchFamily="34" charset="0"/>
              <a:cs typeface="Calibri" pitchFamily="34" charset="0"/>
            </a:endParaRPr>
          </a:p>
          <a:p>
            <a:pPr algn="just"/>
            <a:endParaRPr lang="en-US" sz="2000" dirty="0">
              <a:latin typeface="Calibri" pitchFamily="34" charset="0"/>
              <a:cs typeface="Calibri" pitchFamily="34" charset="0"/>
            </a:endParaRPr>
          </a:p>
          <a:p>
            <a:pPr algn="just"/>
            <a:endParaRPr lang="en-US" sz="2000" dirty="0">
              <a:latin typeface="Calibri" pitchFamily="34" charset="0"/>
              <a:cs typeface="Calibri" pitchFamily="34" charset="0"/>
            </a:endParaRPr>
          </a:p>
          <a:p>
            <a:pPr algn="just"/>
            <a:endParaRPr lang="en-US" sz="2000" dirty="0">
              <a:latin typeface="Calibri" pitchFamily="34" charset="0"/>
              <a:cs typeface="Calibri" pitchFamily="34" charset="0"/>
            </a:endParaRPr>
          </a:p>
          <a:p>
            <a:pPr algn="just"/>
            <a:endParaRPr lang="en-US" sz="2000" dirty="0">
              <a:latin typeface="Calibri" pitchFamily="34" charset="0"/>
              <a:cs typeface="Calibri" pitchFamily="34" charset="0"/>
            </a:endParaRPr>
          </a:p>
          <a:p>
            <a:pPr algn="just"/>
            <a:r>
              <a:rPr lang="en-US" sz="2000" dirty="0">
                <a:latin typeface="Calibri" pitchFamily="34" charset="0"/>
                <a:cs typeface="Calibri" pitchFamily="34" charset="0"/>
              </a:rPr>
              <a:t>Where,</a:t>
            </a:r>
          </a:p>
          <a:p>
            <a:pPr algn="just"/>
            <a:r>
              <a:rPr lang="en-US" sz="2000" dirty="0"/>
              <a:t>x̅</a:t>
            </a:r>
            <a:r>
              <a:rPr lang="en-US" sz="2000" dirty="0">
                <a:latin typeface="Calibri" pitchFamily="34" charset="0"/>
                <a:cs typeface="Calibri" pitchFamily="34" charset="0"/>
              </a:rPr>
              <a:t> = Sample mean of ‘n’ observations.</a:t>
            </a:r>
          </a:p>
          <a:p>
            <a:pPr algn="just"/>
            <a:r>
              <a:rPr lang="en-US" sz="2000" dirty="0">
                <a:latin typeface="Calibri" pitchFamily="34" charset="0"/>
                <a:cs typeface="Calibri" pitchFamily="34" charset="0"/>
              </a:rPr>
              <a:t>σ = Population S.D. (known)</a:t>
            </a:r>
          </a:p>
          <a:p>
            <a:pPr algn="just"/>
            <a:r>
              <a:rPr lang="en-US" sz="2000" dirty="0">
                <a:latin typeface="Calibri" pitchFamily="34" charset="0"/>
                <a:cs typeface="Calibri" pitchFamily="34" charset="0"/>
              </a:rPr>
              <a:t>μ = Population mean	</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9512" y="2807126"/>
            <a:ext cx="1781175" cy="122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3660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4094904" cy="646331"/>
          </a:xfrm>
          <a:prstGeom prst="rect">
            <a:avLst/>
          </a:prstGeom>
          <a:noFill/>
        </p:spPr>
        <p:txBody>
          <a:bodyPr wrap="none" rtlCol="0">
            <a:spAutoFit/>
          </a:bodyPr>
          <a:lstStyle/>
          <a:p>
            <a:r>
              <a:rPr lang="en-US" sz="3600" dirty="0">
                <a:latin typeface="Calibri" pitchFamily="34" charset="0"/>
                <a:cs typeface="Calibri" pitchFamily="34" charset="0"/>
              </a:rPr>
              <a:t>What is Hypothesis ?</a:t>
            </a:r>
          </a:p>
        </p:txBody>
      </p:sp>
      <p:sp>
        <p:nvSpPr>
          <p:cNvPr id="3" name="TextBox 2"/>
          <p:cNvSpPr txBox="1"/>
          <p:nvPr/>
        </p:nvSpPr>
        <p:spPr>
          <a:xfrm>
            <a:off x="990602" y="1752600"/>
            <a:ext cx="5257798" cy="2554545"/>
          </a:xfrm>
          <a:prstGeom prst="rect">
            <a:avLst/>
          </a:prstGeom>
          <a:noFill/>
        </p:spPr>
        <p:txBody>
          <a:bodyPr wrap="square" rtlCol="0">
            <a:spAutoFit/>
          </a:bodyPr>
          <a:lstStyle/>
          <a:p>
            <a:r>
              <a:rPr lang="en-US" sz="2000" b="1" dirty="0">
                <a:latin typeface="Calibri" pitchFamily="34" charset="0"/>
                <a:cs typeface="Calibri" pitchFamily="34" charset="0"/>
              </a:rPr>
              <a:t>Example 1:</a:t>
            </a:r>
          </a:p>
          <a:p>
            <a:r>
              <a:rPr lang="en-US" sz="2000" dirty="0">
                <a:latin typeface="Calibri" pitchFamily="34" charset="0"/>
                <a:cs typeface="Calibri" pitchFamily="34" charset="0"/>
              </a:rPr>
              <a:t>Pepsico India sells a soft drink in a can container having 250ml of the drink.</a:t>
            </a:r>
          </a:p>
          <a:p>
            <a:endParaRPr lang="en-US" sz="2000" dirty="0">
              <a:latin typeface="Calibri" pitchFamily="34" charset="0"/>
              <a:cs typeface="Calibri" pitchFamily="34" charset="0"/>
            </a:endParaRPr>
          </a:p>
          <a:p>
            <a:r>
              <a:rPr lang="en-US" sz="2000" dirty="0">
                <a:latin typeface="Calibri" pitchFamily="34" charset="0"/>
                <a:cs typeface="Calibri" pitchFamily="34" charset="0"/>
              </a:rPr>
              <a:t>Since this information is on the label, we assume it to be true. </a:t>
            </a:r>
          </a:p>
          <a:p>
            <a:endParaRPr lang="en-US" sz="2000" dirty="0">
              <a:latin typeface="Calibri" pitchFamily="34" charset="0"/>
              <a:cs typeface="Calibri" pitchFamily="34" charset="0"/>
            </a:endParaRPr>
          </a:p>
          <a:p>
            <a:r>
              <a:rPr lang="en-US" sz="2000" dirty="0">
                <a:latin typeface="Calibri" pitchFamily="34" charset="0"/>
                <a:cs typeface="Calibri" pitchFamily="34" charset="0"/>
              </a:rPr>
              <a:t>But is it really true ?</a:t>
            </a:r>
          </a:p>
        </p:txBody>
      </p:sp>
      <p:pic>
        <p:nvPicPr>
          <p:cNvPr id="5122" name="Picture 2" descr="Image result for pepsi can white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4382" y="1905000"/>
            <a:ext cx="2516805" cy="3857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1693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457201"/>
            <a:ext cx="8042138" cy="646331"/>
          </a:xfrm>
          <a:prstGeom prst="rect">
            <a:avLst/>
          </a:prstGeom>
          <a:noFill/>
        </p:spPr>
        <p:txBody>
          <a:bodyPr wrap="none" rtlCol="0">
            <a:spAutoFit/>
          </a:bodyPr>
          <a:lstStyle/>
          <a:p>
            <a:r>
              <a:rPr lang="en-US" sz="3600" dirty="0">
                <a:latin typeface="Calibri" pitchFamily="34" charset="0"/>
                <a:cs typeface="Calibri" pitchFamily="34" charset="0"/>
              </a:rPr>
              <a:t>Testing Population Mean (</a:t>
            </a:r>
            <a:r>
              <a:rPr lang="el-GR" sz="3600" dirty="0">
                <a:latin typeface="Calibri" pitchFamily="34" charset="0"/>
                <a:cs typeface="Calibri" pitchFamily="34" charset="0"/>
              </a:rPr>
              <a:t>μ</a:t>
            </a:r>
            <a:r>
              <a:rPr lang="en-US" sz="3600" dirty="0">
                <a:latin typeface="Calibri" pitchFamily="34" charset="0"/>
                <a:cs typeface="Calibri" pitchFamily="34" charset="0"/>
              </a:rPr>
              <a:t>) : One Sample</a:t>
            </a:r>
          </a:p>
        </p:txBody>
      </p:sp>
      <p:pic>
        <p:nvPicPr>
          <p:cNvPr id="3" name="Picture 2">
            <a:extLst>
              <a:ext uri="{FF2B5EF4-FFF2-40B4-BE49-F238E27FC236}">
                <a16:creationId xmlns:a16="http://schemas.microsoft.com/office/drawing/2014/main" id="{AEABDE57-F0C5-45F5-BAF9-C60C78497C85}"/>
              </a:ext>
            </a:extLst>
          </p:cNvPr>
          <p:cNvPicPr>
            <a:picLocks noChangeAspect="1"/>
          </p:cNvPicPr>
          <p:nvPr/>
        </p:nvPicPr>
        <p:blipFill>
          <a:blip r:embed="rId2"/>
          <a:stretch>
            <a:fillRect/>
          </a:stretch>
        </p:blipFill>
        <p:spPr>
          <a:xfrm>
            <a:off x="990600" y="2114490"/>
            <a:ext cx="7334388" cy="3143309"/>
          </a:xfrm>
          <a:prstGeom prst="rect">
            <a:avLst/>
          </a:prstGeom>
        </p:spPr>
      </p:pic>
    </p:spTree>
    <p:extLst>
      <p:ext uri="{BB962C8B-B14F-4D97-AF65-F5344CB8AC3E}">
        <p14:creationId xmlns:p14="http://schemas.microsoft.com/office/powerpoint/2010/main" val="20461080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457201"/>
            <a:ext cx="6312434" cy="646331"/>
          </a:xfrm>
          <a:prstGeom prst="rect">
            <a:avLst/>
          </a:prstGeom>
          <a:noFill/>
        </p:spPr>
        <p:txBody>
          <a:bodyPr wrap="none" rtlCol="0">
            <a:spAutoFit/>
          </a:bodyPr>
          <a:lstStyle/>
          <a:p>
            <a:r>
              <a:rPr lang="en-US" sz="3600" dirty="0">
                <a:latin typeface="Calibri" pitchFamily="34" charset="0"/>
                <a:cs typeface="Calibri" pitchFamily="34" charset="0"/>
              </a:rPr>
              <a:t>Hypothesis on One Sample z test</a:t>
            </a:r>
          </a:p>
        </p:txBody>
      </p:sp>
      <p:sp>
        <p:nvSpPr>
          <p:cNvPr id="5" name="TextBox 4"/>
          <p:cNvSpPr txBox="1"/>
          <p:nvPr/>
        </p:nvSpPr>
        <p:spPr>
          <a:xfrm>
            <a:off x="762000" y="1487031"/>
            <a:ext cx="7696200" cy="2246769"/>
          </a:xfrm>
          <a:prstGeom prst="rect">
            <a:avLst/>
          </a:prstGeom>
          <a:noFill/>
        </p:spPr>
        <p:txBody>
          <a:bodyPr wrap="square" rtlCol="0">
            <a:spAutoFit/>
          </a:bodyPr>
          <a:lstStyle/>
          <a:p>
            <a:pPr algn="just"/>
            <a:r>
              <a:rPr lang="en-US" sz="2000" dirty="0">
                <a:latin typeface="Calibri" pitchFamily="34" charset="0"/>
                <a:cs typeface="Calibri" pitchFamily="34" charset="0"/>
              </a:rPr>
              <a:t>Here we test whether the given sample belongs to population having</a:t>
            </a:r>
          </a:p>
          <a:p>
            <a:pPr algn="just"/>
            <a:r>
              <a:rPr lang="en-US" sz="2000" dirty="0">
                <a:latin typeface="Calibri" pitchFamily="34" charset="0"/>
                <a:cs typeface="Calibri" pitchFamily="34" charset="0"/>
              </a:rPr>
              <a:t>mean = μ</a:t>
            </a:r>
            <a:r>
              <a:rPr lang="en-US" sz="2000" baseline="-25000" dirty="0">
                <a:latin typeface="Calibri" pitchFamily="34" charset="0"/>
                <a:cs typeface="Calibri" pitchFamily="34" charset="0"/>
              </a:rPr>
              <a:t>0</a:t>
            </a:r>
          </a:p>
          <a:p>
            <a:pPr algn="just"/>
            <a:endParaRPr lang="en-US" sz="2000" dirty="0">
              <a:latin typeface="Calibri" pitchFamily="34" charset="0"/>
              <a:cs typeface="Calibri" pitchFamily="34" charset="0"/>
            </a:endParaRPr>
          </a:p>
          <a:p>
            <a:pPr algn="just"/>
            <a:r>
              <a:rPr lang="en-US" sz="2000" dirty="0">
                <a:latin typeface="Calibri" pitchFamily="34" charset="0"/>
                <a:cs typeface="Calibri" pitchFamily="34" charset="0"/>
              </a:rPr>
              <a:t>μ</a:t>
            </a:r>
            <a:r>
              <a:rPr lang="en-US" sz="2000" baseline="-25000" dirty="0">
                <a:latin typeface="Calibri" pitchFamily="34" charset="0"/>
                <a:cs typeface="Calibri" pitchFamily="34" charset="0"/>
              </a:rPr>
              <a:t>0</a:t>
            </a:r>
            <a:r>
              <a:rPr lang="en-US" sz="2000" dirty="0">
                <a:latin typeface="Calibri" pitchFamily="34" charset="0"/>
                <a:cs typeface="Calibri" pitchFamily="34" charset="0"/>
              </a:rPr>
              <a:t> =Specified value of mean</a:t>
            </a:r>
          </a:p>
          <a:p>
            <a:pPr algn="just"/>
            <a:endParaRPr lang="en-US" sz="2000" dirty="0">
              <a:latin typeface="Calibri" pitchFamily="34" charset="0"/>
              <a:cs typeface="Calibri" pitchFamily="34" charset="0"/>
            </a:endParaRPr>
          </a:p>
          <a:p>
            <a:pPr marL="342900" indent="-342900" algn="just">
              <a:buFont typeface="Arial" pitchFamily="34" charset="0"/>
              <a:buChar char="•"/>
            </a:pPr>
            <a:r>
              <a:rPr lang="en-US" sz="2000" dirty="0">
                <a:latin typeface="Calibri" pitchFamily="34" charset="0"/>
                <a:cs typeface="Calibri" pitchFamily="34" charset="0"/>
              </a:rPr>
              <a:t>H</a:t>
            </a:r>
            <a:r>
              <a:rPr lang="en-US" sz="2000" baseline="-25000" dirty="0">
                <a:latin typeface="Calibri" pitchFamily="34" charset="0"/>
                <a:cs typeface="Calibri" pitchFamily="34" charset="0"/>
              </a:rPr>
              <a:t>0</a:t>
            </a:r>
            <a:r>
              <a:rPr lang="en-US" sz="2000" dirty="0">
                <a:latin typeface="Calibri" pitchFamily="34" charset="0"/>
                <a:cs typeface="Calibri" pitchFamily="34" charset="0"/>
              </a:rPr>
              <a:t>: Mean is equal to μ</a:t>
            </a:r>
            <a:r>
              <a:rPr lang="en-US" sz="2000" baseline="-25000" dirty="0">
                <a:latin typeface="Calibri" pitchFamily="34" charset="0"/>
                <a:cs typeface="Calibri" pitchFamily="34" charset="0"/>
              </a:rPr>
              <a:t>0</a:t>
            </a:r>
            <a:endParaRPr lang="en-US" sz="2000" dirty="0">
              <a:latin typeface="Calibri" pitchFamily="34" charset="0"/>
              <a:cs typeface="Calibri" pitchFamily="34" charset="0"/>
            </a:endParaRPr>
          </a:p>
          <a:p>
            <a:pPr marL="342900" indent="-342900" algn="just">
              <a:buFont typeface="Arial" pitchFamily="34" charset="0"/>
              <a:buChar char="•"/>
            </a:pPr>
            <a:r>
              <a:rPr lang="en-US" sz="2000" dirty="0">
                <a:latin typeface="Calibri" pitchFamily="34" charset="0"/>
                <a:cs typeface="Calibri" pitchFamily="34" charset="0"/>
              </a:rPr>
              <a:t>H</a:t>
            </a:r>
            <a:r>
              <a:rPr lang="en-US" sz="2000" baseline="-25000" dirty="0">
                <a:latin typeface="Calibri" pitchFamily="34" charset="0"/>
                <a:cs typeface="Calibri" pitchFamily="34" charset="0"/>
              </a:rPr>
              <a:t>a</a:t>
            </a:r>
            <a:r>
              <a:rPr lang="en-US" sz="2000" dirty="0">
                <a:latin typeface="Calibri" pitchFamily="34" charset="0"/>
                <a:cs typeface="Calibri" pitchFamily="34" charset="0"/>
              </a:rPr>
              <a:t>: Mean is not equal to μ</a:t>
            </a:r>
            <a:r>
              <a:rPr lang="en-US" sz="2000" baseline="-25000" dirty="0">
                <a:latin typeface="Calibri" pitchFamily="34" charset="0"/>
                <a:cs typeface="Calibri" pitchFamily="34" charset="0"/>
              </a:rPr>
              <a:t>0</a:t>
            </a:r>
            <a:endParaRPr lang="en-US" sz="2000" dirty="0">
              <a:latin typeface="Calibri" pitchFamily="34" charset="0"/>
              <a:cs typeface="Calibri" pitchFamily="34" charset="0"/>
            </a:endParaRPr>
          </a:p>
        </p:txBody>
      </p:sp>
    </p:spTree>
    <p:extLst>
      <p:ext uri="{BB962C8B-B14F-4D97-AF65-F5344CB8AC3E}">
        <p14:creationId xmlns:p14="http://schemas.microsoft.com/office/powerpoint/2010/main" val="5979786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457201"/>
            <a:ext cx="6312434" cy="646331"/>
          </a:xfrm>
          <a:prstGeom prst="rect">
            <a:avLst/>
          </a:prstGeom>
          <a:noFill/>
        </p:spPr>
        <p:txBody>
          <a:bodyPr wrap="none" rtlCol="0">
            <a:spAutoFit/>
          </a:bodyPr>
          <a:lstStyle/>
          <a:p>
            <a:r>
              <a:rPr lang="en-US" sz="3600" dirty="0">
                <a:latin typeface="Calibri" pitchFamily="34" charset="0"/>
                <a:cs typeface="Calibri" pitchFamily="34" charset="0"/>
              </a:rPr>
              <a:t>Hypothesis on One Sample z test</a:t>
            </a:r>
          </a:p>
        </p:txBody>
      </p:sp>
      <p:sp>
        <p:nvSpPr>
          <p:cNvPr id="5" name="TextBox 4"/>
          <p:cNvSpPr txBox="1"/>
          <p:nvPr/>
        </p:nvSpPr>
        <p:spPr>
          <a:xfrm>
            <a:off x="762000" y="1295400"/>
            <a:ext cx="7696200" cy="400110"/>
          </a:xfrm>
          <a:prstGeom prst="rect">
            <a:avLst/>
          </a:prstGeom>
          <a:noFill/>
        </p:spPr>
        <p:txBody>
          <a:bodyPr wrap="square" rtlCol="0">
            <a:spAutoFit/>
          </a:bodyPr>
          <a:lstStyle/>
          <a:p>
            <a:pPr algn="just"/>
            <a:r>
              <a:rPr lang="en-US" sz="2000" dirty="0">
                <a:latin typeface="Calibri" pitchFamily="34" charset="0"/>
                <a:cs typeface="Calibri" pitchFamily="34" charset="0"/>
              </a:rPr>
              <a:t>Example</a:t>
            </a:r>
          </a:p>
        </p:txBody>
      </p:sp>
      <p:pic>
        <p:nvPicPr>
          <p:cNvPr id="3" name="Picture 2">
            <a:extLst>
              <a:ext uri="{FF2B5EF4-FFF2-40B4-BE49-F238E27FC236}">
                <a16:creationId xmlns:a16="http://schemas.microsoft.com/office/drawing/2014/main" id="{4E77CB92-8D29-4919-89F6-DEEDBDD46D00}"/>
              </a:ext>
            </a:extLst>
          </p:cNvPr>
          <p:cNvPicPr>
            <a:picLocks noChangeAspect="1"/>
          </p:cNvPicPr>
          <p:nvPr/>
        </p:nvPicPr>
        <p:blipFill>
          <a:blip r:embed="rId2"/>
          <a:stretch>
            <a:fillRect/>
          </a:stretch>
        </p:blipFill>
        <p:spPr>
          <a:xfrm>
            <a:off x="762000" y="1676400"/>
            <a:ext cx="7924800" cy="3056986"/>
          </a:xfrm>
          <a:prstGeom prst="rect">
            <a:avLst/>
          </a:prstGeom>
        </p:spPr>
      </p:pic>
    </p:spTree>
    <p:extLst>
      <p:ext uri="{BB962C8B-B14F-4D97-AF65-F5344CB8AC3E}">
        <p14:creationId xmlns:p14="http://schemas.microsoft.com/office/powerpoint/2010/main" val="23751712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457201"/>
            <a:ext cx="6312434" cy="646331"/>
          </a:xfrm>
          <a:prstGeom prst="rect">
            <a:avLst/>
          </a:prstGeom>
          <a:noFill/>
        </p:spPr>
        <p:txBody>
          <a:bodyPr wrap="none" rtlCol="0">
            <a:spAutoFit/>
          </a:bodyPr>
          <a:lstStyle/>
          <a:p>
            <a:r>
              <a:rPr lang="en-US" sz="3600" dirty="0">
                <a:latin typeface="Calibri" pitchFamily="34" charset="0"/>
                <a:cs typeface="Calibri" pitchFamily="34" charset="0"/>
              </a:rPr>
              <a:t>Hypothesis on One Sample z test</a:t>
            </a:r>
          </a:p>
        </p:txBody>
      </p:sp>
      <p:sp>
        <p:nvSpPr>
          <p:cNvPr id="5" name="TextBox 4"/>
          <p:cNvSpPr txBox="1"/>
          <p:nvPr/>
        </p:nvSpPr>
        <p:spPr>
          <a:xfrm>
            <a:off x="762000" y="1295400"/>
            <a:ext cx="7696200" cy="400110"/>
          </a:xfrm>
          <a:prstGeom prst="rect">
            <a:avLst/>
          </a:prstGeom>
          <a:noFill/>
        </p:spPr>
        <p:txBody>
          <a:bodyPr wrap="square" rtlCol="0">
            <a:spAutoFit/>
          </a:bodyPr>
          <a:lstStyle/>
          <a:p>
            <a:pPr algn="just"/>
            <a:r>
              <a:rPr lang="en-US" sz="2000" dirty="0">
                <a:latin typeface="Calibri" pitchFamily="34" charset="0"/>
                <a:cs typeface="Calibri" pitchFamily="34" charset="0"/>
              </a:rPr>
              <a:t>Solution</a:t>
            </a:r>
          </a:p>
        </p:txBody>
      </p:sp>
      <p:pic>
        <p:nvPicPr>
          <p:cNvPr id="4" name="Picture 3">
            <a:extLst>
              <a:ext uri="{FF2B5EF4-FFF2-40B4-BE49-F238E27FC236}">
                <a16:creationId xmlns:a16="http://schemas.microsoft.com/office/drawing/2014/main" id="{6FED9A34-8131-4B70-AF22-BACA49E21D80}"/>
              </a:ext>
            </a:extLst>
          </p:cNvPr>
          <p:cNvPicPr>
            <a:picLocks noChangeAspect="1"/>
          </p:cNvPicPr>
          <p:nvPr/>
        </p:nvPicPr>
        <p:blipFill>
          <a:blip r:embed="rId2"/>
          <a:stretch>
            <a:fillRect/>
          </a:stretch>
        </p:blipFill>
        <p:spPr>
          <a:xfrm>
            <a:off x="777240" y="1684958"/>
            <a:ext cx="4861560" cy="1887209"/>
          </a:xfrm>
          <a:prstGeom prst="rect">
            <a:avLst/>
          </a:prstGeom>
        </p:spPr>
      </p:pic>
      <p:pic>
        <p:nvPicPr>
          <p:cNvPr id="7" name="Picture 6">
            <a:extLst>
              <a:ext uri="{FF2B5EF4-FFF2-40B4-BE49-F238E27FC236}">
                <a16:creationId xmlns:a16="http://schemas.microsoft.com/office/drawing/2014/main" id="{8FE0B99A-0D53-4BBD-9225-47450D2C6300}"/>
              </a:ext>
            </a:extLst>
          </p:cNvPr>
          <p:cNvPicPr>
            <a:picLocks noChangeAspect="1"/>
          </p:cNvPicPr>
          <p:nvPr/>
        </p:nvPicPr>
        <p:blipFill>
          <a:blip r:embed="rId3"/>
          <a:stretch>
            <a:fillRect/>
          </a:stretch>
        </p:blipFill>
        <p:spPr>
          <a:xfrm>
            <a:off x="777240" y="3740980"/>
            <a:ext cx="5623560" cy="2381226"/>
          </a:xfrm>
          <a:prstGeom prst="rect">
            <a:avLst/>
          </a:prstGeom>
        </p:spPr>
      </p:pic>
      <p:sp>
        <p:nvSpPr>
          <p:cNvPr id="8" name="TextBox 7">
            <a:extLst>
              <a:ext uri="{FF2B5EF4-FFF2-40B4-BE49-F238E27FC236}">
                <a16:creationId xmlns:a16="http://schemas.microsoft.com/office/drawing/2014/main" id="{ACAEF028-F167-4C14-A322-422FE60CB01E}"/>
              </a:ext>
            </a:extLst>
          </p:cNvPr>
          <p:cNvSpPr txBox="1"/>
          <p:nvPr/>
        </p:nvSpPr>
        <p:spPr>
          <a:xfrm>
            <a:off x="6400800" y="3886200"/>
            <a:ext cx="2438400" cy="1938992"/>
          </a:xfrm>
          <a:prstGeom prst="rect">
            <a:avLst/>
          </a:prstGeom>
          <a:noFill/>
        </p:spPr>
        <p:txBody>
          <a:bodyPr wrap="square" rtlCol="0">
            <a:spAutoFit/>
          </a:bodyPr>
          <a:lstStyle/>
          <a:p>
            <a:pPr algn="just"/>
            <a:r>
              <a:rPr lang="en-US" sz="2000" dirty="0">
                <a:latin typeface="Calibri" pitchFamily="34" charset="0"/>
                <a:cs typeface="Calibri" pitchFamily="34" charset="0"/>
              </a:rPr>
              <a:t>The mean here </a:t>
            </a:r>
          </a:p>
          <a:p>
            <a:pPr algn="just"/>
            <a:r>
              <a:rPr lang="en-US" sz="2000" dirty="0">
                <a:latin typeface="Calibri" pitchFamily="34" charset="0"/>
                <a:cs typeface="Calibri" pitchFamily="34" charset="0"/>
              </a:rPr>
              <a:t>(x bar) looks higher. </a:t>
            </a:r>
            <a:r>
              <a:rPr lang="en-US" sz="2000" b="1" dirty="0">
                <a:latin typeface="Calibri" pitchFamily="34" charset="0"/>
                <a:cs typeface="Calibri" pitchFamily="34" charset="0"/>
              </a:rPr>
              <a:t>But the question is: Is it high enough to be statistically significant ??</a:t>
            </a:r>
            <a:endParaRPr lang="en-US" sz="2000" dirty="0">
              <a:latin typeface="Calibri" pitchFamily="34" charset="0"/>
              <a:cs typeface="Calibri" pitchFamily="34" charset="0"/>
            </a:endParaRPr>
          </a:p>
        </p:txBody>
      </p:sp>
    </p:spTree>
    <p:extLst>
      <p:ext uri="{BB962C8B-B14F-4D97-AF65-F5344CB8AC3E}">
        <p14:creationId xmlns:p14="http://schemas.microsoft.com/office/powerpoint/2010/main" val="38897496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457201"/>
            <a:ext cx="6312434" cy="646331"/>
          </a:xfrm>
          <a:prstGeom prst="rect">
            <a:avLst/>
          </a:prstGeom>
          <a:noFill/>
        </p:spPr>
        <p:txBody>
          <a:bodyPr wrap="none" rtlCol="0">
            <a:spAutoFit/>
          </a:bodyPr>
          <a:lstStyle/>
          <a:p>
            <a:r>
              <a:rPr lang="en-US" sz="3600" dirty="0">
                <a:latin typeface="Calibri" pitchFamily="34" charset="0"/>
                <a:cs typeface="Calibri" pitchFamily="34" charset="0"/>
              </a:rPr>
              <a:t>Hypothesis on One Sample z test</a:t>
            </a:r>
          </a:p>
        </p:txBody>
      </p:sp>
      <p:sp>
        <p:nvSpPr>
          <p:cNvPr id="5" name="TextBox 4"/>
          <p:cNvSpPr txBox="1"/>
          <p:nvPr/>
        </p:nvSpPr>
        <p:spPr>
          <a:xfrm>
            <a:off x="762000" y="1295400"/>
            <a:ext cx="7696200" cy="400110"/>
          </a:xfrm>
          <a:prstGeom prst="rect">
            <a:avLst/>
          </a:prstGeom>
          <a:noFill/>
        </p:spPr>
        <p:txBody>
          <a:bodyPr wrap="square" rtlCol="0">
            <a:spAutoFit/>
          </a:bodyPr>
          <a:lstStyle/>
          <a:p>
            <a:pPr algn="just"/>
            <a:r>
              <a:rPr lang="en-US" sz="2000" dirty="0">
                <a:latin typeface="Calibri" pitchFamily="34" charset="0"/>
                <a:cs typeface="Calibri" pitchFamily="34" charset="0"/>
              </a:rPr>
              <a:t>Solution</a:t>
            </a:r>
          </a:p>
        </p:txBody>
      </p:sp>
      <p:sp>
        <p:nvSpPr>
          <p:cNvPr id="8" name="TextBox 7">
            <a:extLst>
              <a:ext uri="{FF2B5EF4-FFF2-40B4-BE49-F238E27FC236}">
                <a16:creationId xmlns:a16="http://schemas.microsoft.com/office/drawing/2014/main" id="{ACAEF028-F167-4C14-A322-422FE60CB01E}"/>
              </a:ext>
            </a:extLst>
          </p:cNvPr>
          <p:cNvSpPr txBox="1"/>
          <p:nvPr/>
        </p:nvSpPr>
        <p:spPr>
          <a:xfrm>
            <a:off x="762000" y="1695510"/>
            <a:ext cx="7924800" cy="707886"/>
          </a:xfrm>
          <a:prstGeom prst="rect">
            <a:avLst/>
          </a:prstGeom>
          <a:noFill/>
        </p:spPr>
        <p:txBody>
          <a:bodyPr wrap="square" rtlCol="0">
            <a:spAutoFit/>
          </a:bodyPr>
          <a:lstStyle/>
          <a:p>
            <a:pPr algn="just"/>
            <a:r>
              <a:rPr lang="en-US" sz="2000" dirty="0">
                <a:latin typeface="Calibri" pitchFamily="34" charset="0"/>
                <a:cs typeface="Calibri" pitchFamily="34" charset="0"/>
              </a:rPr>
              <a:t>The mean here (x bar) looks higher. </a:t>
            </a:r>
            <a:r>
              <a:rPr lang="en-US" sz="2000" b="1" dirty="0">
                <a:latin typeface="Calibri" pitchFamily="34" charset="0"/>
                <a:cs typeface="Calibri" pitchFamily="34" charset="0"/>
              </a:rPr>
              <a:t>But the question is: Is it high enough to be statistically significant ??</a:t>
            </a:r>
            <a:endParaRPr lang="en-US" sz="2000" dirty="0">
              <a:latin typeface="Calibri" pitchFamily="34" charset="0"/>
              <a:cs typeface="Calibri" pitchFamily="34" charset="0"/>
            </a:endParaRPr>
          </a:p>
        </p:txBody>
      </p:sp>
      <p:pic>
        <p:nvPicPr>
          <p:cNvPr id="3" name="Picture 2">
            <a:extLst>
              <a:ext uri="{FF2B5EF4-FFF2-40B4-BE49-F238E27FC236}">
                <a16:creationId xmlns:a16="http://schemas.microsoft.com/office/drawing/2014/main" id="{B9225977-4D2B-4098-A468-DEF5939DD2BC}"/>
              </a:ext>
            </a:extLst>
          </p:cNvPr>
          <p:cNvPicPr>
            <a:picLocks noChangeAspect="1"/>
          </p:cNvPicPr>
          <p:nvPr/>
        </p:nvPicPr>
        <p:blipFill>
          <a:blip r:embed="rId2"/>
          <a:stretch>
            <a:fillRect/>
          </a:stretch>
        </p:blipFill>
        <p:spPr>
          <a:xfrm>
            <a:off x="936892" y="2514600"/>
            <a:ext cx="5505450" cy="2362200"/>
          </a:xfrm>
          <a:prstGeom prst="rect">
            <a:avLst/>
          </a:prstGeom>
        </p:spPr>
      </p:pic>
      <p:sp>
        <p:nvSpPr>
          <p:cNvPr id="9" name="TextBox 8">
            <a:extLst>
              <a:ext uri="{FF2B5EF4-FFF2-40B4-BE49-F238E27FC236}">
                <a16:creationId xmlns:a16="http://schemas.microsoft.com/office/drawing/2014/main" id="{668ECBFA-2786-484E-A929-916005E5914D}"/>
              </a:ext>
            </a:extLst>
          </p:cNvPr>
          <p:cNvSpPr txBox="1"/>
          <p:nvPr/>
        </p:nvSpPr>
        <p:spPr>
          <a:xfrm>
            <a:off x="762000" y="4976281"/>
            <a:ext cx="7924800" cy="1631216"/>
          </a:xfrm>
          <a:prstGeom prst="rect">
            <a:avLst/>
          </a:prstGeom>
          <a:noFill/>
        </p:spPr>
        <p:txBody>
          <a:bodyPr wrap="square" rtlCol="0">
            <a:spAutoFit/>
          </a:bodyPr>
          <a:lstStyle/>
          <a:p>
            <a:pPr algn="just"/>
            <a:r>
              <a:rPr lang="en-US" sz="2000" dirty="0">
                <a:latin typeface="Calibri" pitchFamily="34" charset="0"/>
                <a:cs typeface="Calibri" pitchFamily="34" charset="0"/>
              </a:rPr>
              <a:t>The z value from the z – table for alpha = 0.05 and hence Confidence Interval is ‘1.96’ and our z critical value is ‘1.75’ which is less. Hence it falls within the non-rejection region. </a:t>
            </a:r>
            <a:r>
              <a:rPr lang="en-US" sz="2000" b="1" dirty="0">
                <a:latin typeface="Calibri" pitchFamily="34" charset="0"/>
                <a:cs typeface="Calibri" pitchFamily="34" charset="0"/>
              </a:rPr>
              <a:t>Hence, we fail to reject Null hypothesis that the old and current salaries are statistically different.</a:t>
            </a:r>
          </a:p>
          <a:p>
            <a:pPr algn="just"/>
            <a:endParaRPr lang="en-US" sz="2000" dirty="0">
              <a:latin typeface="Calibri" pitchFamily="34" charset="0"/>
              <a:cs typeface="Calibri" pitchFamily="34" charset="0"/>
            </a:endParaRPr>
          </a:p>
        </p:txBody>
      </p:sp>
    </p:spTree>
    <p:extLst>
      <p:ext uri="{BB962C8B-B14F-4D97-AF65-F5344CB8AC3E}">
        <p14:creationId xmlns:p14="http://schemas.microsoft.com/office/powerpoint/2010/main" val="3091985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457201"/>
            <a:ext cx="6312434" cy="646331"/>
          </a:xfrm>
          <a:prstGeom prst="rect">
            <a:avLst/>
          </a:prstGeom>
          <a:noFill/>
        </p:spPr>
        <p:txBody>
          <a:bodyPr wrap="none" rtlCol="0">
            <a:spAutoFit/>
          </a:bodyPr>
          <a:lstStyle/>
          <a:p>
            <a:r>
              <a:rPr lang="en-US" sz="3600" dirty="0">
                <a:latin typeface="Calibri" pitchFamily="34" charset="0"/>
                <a:cs typeface="Calibri" pitchFamily="34" charset="0"/>
              </a:rPr>
              <a:t>Hypothesis on One Sample z test</a:t>
            </a:r>
          </a:p>
        </p:txBody>
      </p:sp>
      <p:sp>
        <p:nvSpPr>
          <p:cNvPr id="5" name="TextBox 4"/>
          <p:cNvSpPr txBox="1"/>
          <p:nvPr/>
        </p:nvSpPr>
        <p:spPr>
          <a:xfrm>
            <a:off x="762000" y="1295400"/>
            <a:ext cx="7696200" cy="400110"/>
          </a:xfrm>
          <a:prstGeom prst="rect">
            <a:avLst/>
          </a:prstGeom>
          <a:noFill/>
        </p:spPr>
        <p:txBody>
          <a:bodyPr wrap="square" rtlCol="0">
            <a:spAutoFit/>
          </a:bodyPr>
          <a:lstStyle/>
          <a:p>
            <a:pPr algn="just"/>
            <a:r>
              <a:rPr lang="en-US" sz="2000" dirty="0">
                <a:latin typeface="Calibri" pitchFamily="34" charset="0"/>
                <a:cs typeface="Calibri" pitchFamily="34" charset="0"/>
              </a:rPr>
              <a:t>Solution</a:t>
            </a:r>
          </a:p>
        </p:txBody>
      </p:sp>
      <p:pic>
        <p:nvPicPr>
          <p:cNvPr id="4" name="Picture 3">
            <a:extLst>
              <a:ext uri="{FF2B5EF4-FFF2-40B4-BE49-F238E27FC236}">
                <a16:creationId xmlns:a16="http://schemas.microsoft.com/office/drawing/2014/main" id="{E548F3A4-8159-43C2-AA2C-168850201764}"/>
              </a:ext>
            </a:extLst>
          </p:cNvPr>
          <p:cNvPicPr>
            <a:picLocks noChangeAspect="1"/>
          </p:cNvPicPr>
          <p:nvPr/>
        </p:nvPicPr>
        <p:blipFill>
          <a:blip r:embed="rId2"/>
          <a:stretch>
            <a:fillRect/>
          </a:stretch>
        </p:blipFill>
        <p:spPr>
          <a:xfrm>
            <a:off x="614790" y="1872138"/>
            <a:ext cx="7990619" cy="4262438"/>
          </a:xfrm>
          <a:prstGeom prst="rect">
            <a:avLst/>
          </a:prstGeom>
        </p:spPr>
      </p:pic>
    </p:spTree>
    <p:extLst>
      <p:ext uri="{BB962C8B-B14F-4D97-AF65-F5344CB8AC3E}">
        <p14:creationId xmlns:p14="http://schemas.microsoft.com/office/powerpoint/2010/main" val="27490495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457201"/>
            <a:ext cx="8039317" cy="646331"/>
          </a:xfrm>
          <a:prstGeom prst="rect">
            <a:avLst/>
          </a:prstGeom>
          <a:noFill/>
        </p:spPr>
        <p:txBody>
          <a:bodyPr wrap="none" rtlCol="0">
            <a:spAutoFit/>
          </a:bodyPr>
          <a:lstStyle/>
          <a:p>
            <a:r>
              <a:rPr lang="en-US" sz="3600" dirty="0">
                <a:latin typeface="Calibri" pitchFamily="34" charset="0"/>
                <a:cs typeface="Calibri" pitchFamily="34" charset="0"/>
              </a:rPr>
              <a:t>Testing Population Mean (</a:t>
            </a:r>
            <a:r>
              <a:rPr lang="el-GR" sz="3600" dirty="0">
                <a:latin typeface="Calibri" pitchFamily="34" charset="0"/>
                <a:cs typeface="Calibri" pitchFamily="34" charset="0"/>
              </a:rPr>
              <a:t>μ</a:t>
            </a:r>
            <a:r>
              <a:rPr lang="en-US" sz="3600" dirty="0">
                <a:latin typeface="Calibri" pitchFamily="34" charset="0"/>
                <a:cs typeface="Calibri" pitchFamily="34" charset="0"/>
              </a:rPr>
              <a:t>) : Two Sample</a:t>
            </a:r>
          </a:p>
        </p:txBody>
      </p:sp>
      <p:sp>
        <p:nvSpPr>
          <p:cNvPr id="5" name="TextBox 4"/>
          <p:cNvSpPr txBox="1"/>
          <p:nvPr/>
        </p:nvSpPr>
        <p:spPr>
          <a:xfrm>
            <a:off x="762000" y="1371600"/>
            <a:ext cx="7696200" cy="4708981"/>
          </a:xfrm>
          <a:prstGeom prst="rect">
            <a:avLst/>
          </a:prstGeom>
          <a:noFill/>
        </p:spPr>
        <p:txBody>
          <a:bodyPr wrap="square" rtlCol="0">
            <a:spAutoFit/>
          </a:bodyPr>
          <a:lstStyle/>
          <a:p>
            <a:pPr algn="just"/>
            <a:r>
              <a:rPr lang="en-US" sz="2000" b="1" dirty="0">
                <a:latin typeface="Calibri" pitchFamily="34" charset="0"/>
                <a:cs typeface="Calibri" pitchFamily="34" charset="0"/>
              </a:rPr>
              <a:t>When to use ?</a:t>
            </a:r>
          </a:p>
          <a:p>
            <a:pPr algn="just"/>
            <a:r>
              <a:rPr lang="en-US" sz="2000" dirty="0">
                <a:latin typeface="Calibri" pitchFamily="34" charset="0"/>
                <a:cs typeface="Calibri" pitchFamily="34" charset="0"/>
              </a:rPr>
              <a:t>If you want to test whether if two population means are equal or</a:t>
            </a:r>
          </a:p>
          <a:p>
            <a:pPr algn="just"/>
            <a:r>
              <a:rPr lang="en-US" sz="2000" dirty="0">
                <a:latin typeface="Calibri" pitchFamily="34" charset="0"/>
                <a:cs typeface="Calibri" pitchFamily="34" charset="0"/>
              </a:rPr>
              <a:t>unequal.</a:t>
            </a:r>
          </a:p>
          <a:p>
            <a:pPr algn="just"/>
            <a:r>
              <a:rPr lang="en-US" sz="2000" dirty="0">
                <a:latin typeface="Calibri" pitchFamily="34" charset="0"/>
                <a:cs typeface="Calibri" pitchFamily="34" charset="0"/>
              </a:rPr>
              <a:t>How to calculate statistics: </a:t>
            </a:r>
          </a:p>
          <a:p>
            <a:pPr algn="just"/>
            <a:endParaRPr lang="en-US" sz="2000" dirty="0">
              <a:latin typeface="Calibri" pitchFamily="34" charset="0"/>
              <a:cs typeface="Calibri" pitchFamily="34" charset="0"/>
            </a:endParaRPr>
          </a:p>
          <a:p>
            <a:pPr algn="just"/>
            <a:endParaRPr lang="en-US" sz="2000" dirty="0">
              <a:latin typeface="Calibri" pitchFamily="34" charset="0"/>
              <a:cs typeface="Calibri" pitchFamily="34" charset="0"/>
            </a:endParaRPr>
          </a:p>
          <a:p>
            <a:pPr algn="just"/>
            <a:endParaRPr lang="en-US" sz="2000" dirty="0">
              <a:latin typeface="Calibri" pitchFamily="34" charset="0"/>
              <a:cs typeface="Calibri" pitchFamily="34" charset="0"/>
            </a:endParaRPr>
          </a:p>
          <a:p>
            <a:pPr algn="just"/>
            <a:endParaRPr lang="en-US" sz="2000" dirty="0">
              <a:latin typeface="Calibri" pitchFamily="34" charset="0"/>
              <a:cs typeface="Calibri" pitchFamily="34" charset="0"/>
            </a:endParaRPr>
          </a:p>
          <a:p>
            <a:pPr algn="just"/>
            <a:r>
              <a:rPr lang="en-US" sz="2000" dirty="0">
                <a:latin typeface="Calibri" pitchFamily="34" charset="0"/>
                <a:cs typeface="Calibri" pitchFamily="34" charset="0"/>
              </a:rPr>
              <a:t>Where,</a:t>
            </a:r>
          </a:p>
          <a:p>
            <a:pPr algn="just"/>
            <a:r>
              <a:rPr lang="en-US" sz="2000" dirty="0">
                <a:latin typeface="Calibri" pitchFamily="34" charset="0"/>
                <a:cs typeface="Calibri" pitchFamily="34" charset="0"/>
              </a:rPr>
              <a:t>x̅ = Sample mean of ‘n’ observations.</a:t>
            </a:r>
          </a:p>
          <a:p>
            <a:pPr algn="just"/>
            <a:r>
              <a:rPr lang="en-US" sz="2000" dirty="0">
                <a:latin typeface="Calibri" pitchFamily="34" charset="0"/>
                <a:cs typeface="Calibri" pitchFamily="34" charset="0"/>
              </a:rPr>
              <a:t>σ1 = Population S.D. (known) of sample one</a:t>
            </a:r>
          </a:p>
          <a:p>
            <a:pPr algn="just"/>
            <a:r>
              <a:rPr lang="en-US" sz="2000" dirty="0">
                <a:latin typeface="Calibri" pitchFamily="34" charset="0"/>
                <a:cs typeface="Calibri" pitchFamily="34" charset="0"/>
              </a:rPr>
              <a:t>μ1 = Population mean of sample one</a:t>
            </a:r>
          </a:p>
          <a:p>
            <a:pPr algn="just"/>
            <a:r>
              <a:rPr lang="en-US" sz="2000" dirty="0">
                <a:latin typeface="Calibri" pitchFamily="34" charset="0"/>
                <a:cs typeface="Calibri" pitchFamily="34" charset="0"/>
              </a:rPr>
              <a:t>2 = Sample mean of ‘n2’ observations.</a:t>
            </a:r>
          </a:p>
          <a:p>
            <a:pPr algn="just"/>
            <a:r>
              <a:rPr lang="en-US" sz="2000" dirty="0">
                <a:latin typeface="Calibri" pitchFamily="34" charset="0"/>
                <a:cs typeface="Calibri" pitchFamily="34" charset="0"/>
              </a:rPr>
              <a:t>σ2 = Population S.D. (known) of sample two</a:t>
            </a:r>
          </a:p>
          <a:p>
            <a:pPr algn="just"/>
            <a:r>
              <a:rPr lang="en-US" sz="2000" dirty="0">
                <a:latin typeface="Calibri" pitchFamily="34" charset="0"/>
                <a:cs typeface="Calibri" pitchFamily="34" charset="0"/>
              </a:rPr>
              <a:t>μ2 = Population mean of sample one	</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2500086"/>
            <a:ext cx="20574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1697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72068" y="3124199"/>
            <a:ext cx="3527184" cy="646331"/>
          </a:xfrm>
          <a:prstGeom prst="rect">
            <a:avLst/>
          </a:prstGeom>
          <a:noFill/>
        </p:spPr>
        <p:txBody>
          <a:bodyPr wrap="none" rtlCol="0">
            <a:spAutoFit/>
          </a:bodyPr>
          <a:lstStyle/>
          <a:p>
            <a:pPr algn="ctr"/>
            <a:r>
              <a:rPr lang="en-US" sz="3600" dirty="0">
                <a:latin typeface="Calibri" pitchFamily="34" charset="0"/>
                <a:cs typeface="Calibri" pitchFamily="34" charset="0"/>
              </a:rPr>
              <a:t>Small Sample Test</a:t>
            </a:r>
          </a:p>
        </p:txBody>
      </p:sp>
    </p:spTree>
    <p:extLst>
      <p:ext uri="{BB962C8B-B14F-4D97-AF65-F5344CB8AC3E}">
        <p14:creationId xmlns:p14="http://schemas.microsoft.com/office/powerpoint/2010/main" val="28293794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457201"/>
            <a:ext cx="3527184" cy="646331"/>
          </a:xfrm>
          <a:prstGeom prst="rect">
            <a:avLst/>
          </a:prstGeom>
          <a:noFill/>
        </p:spPr>
        <p:txBody>
          <a:bodyPr wrap="none" rtlCol="0">
            <a:spAutoFit/>
          </a:bodyPr>
          <a:lstStyle/>
          <a:p>
            <a:r>
              <a:rPr lang="en-US" sz="3600" dirty="0">
                <a:latin typeface="Calibri" pitchFamily="34" charset="0"/>
                <a:cs typeface="Calibri" pitchFamily="34" charset="0"/>
              </a:rPr>
              <a:t>Small Sample Test</a:t>
            </a:r>
          </a:p>
        </p:txBody>
      </p:sp>
      <p:sp>
        <p:nvSpPr>
          <p:cNvPr id="5" name="TextBox 4"/>
          <p:cNvSpPr txBox="1"/>
          <p:nvPr/>
        </p:nvSpPr>
        <p:spPr>
          <a:xfrm>
            <a:off x="762000" y="1371600"/>
            <a:ext cx="7696200" cy="1631216"/>
          </a:xfrm>
          <a:prstGeom prst="rect">
            <a:avLst/>
          </a:prstGeom>
          <a:noFill/>
        </p:spPr>
        <p:txBody>
          <a:bodyPr wrap="square" rtlCol="0">
            <a:spAutoFit/>
          </a:bodyPr>
          <a:lstStyle/>
          <a:p>
            <a:pPr algn="just"/>
            <a:r>
              <a:rPr lang="en-US" sz="2000" dirty="0">
                <a:latin typeface="Calibri" pitchFamily="34" charset="0"/>
                <a:cs typeface="Calibri" pitchFamily="34" charset="0"/>
              </a:rPr>
              <a:t>In small sample test, the sampling distribution that the test statistic follow are majorly classified in three distributions: </a:t>
            </a:r>
          </a:p>
          <a:p>
            <a:pPr marL="342900" indent="-342900" algn="just">
              <a:buFont typeface="Arial" pitchFamily="34" charset="0"/>
              <a:buChar char="•"/>
            </a:pPr>
            <a:r>
              <a:rPr lang="el-GR" sz="2000" dirty="0">
                <a:latin typeface="Calibri" pitchFamily="34" charset="0"/>
                <a:cs typeface="Calibri" pitchFamily="34" charset="0"/>
              </a:rPr>
              <a:t>Χ</a:t>
            </a:r>
            <a:r>
              <a:rPr lang="el-GR" sz="2000" baseline="30000" dirty="0">
                <a:latin typeface="Calibri" pitchFamily="34" charset="0"/>
                <a:cs typeface="Calibri" pitchFamily="34" charset="0"/>
              </a:rPr>
              <a:t>2</a:t>
            </a:r>
            <a:r>
              <a:rPr lang="en-US" sz="2000" dirty="0">
                <a:latin typeface="Calibri" pitchFamily="34" charset="0"/>
                <a:cs typeface="Calibri" pitchFamily="34" charset="0"/>
              </a:rPr>
              <a:t> distribution (chi-square)</a:t>
            </a:r>
          </a:p>
          <a:p>
            <a:pPr marL="342900" indent="-342900" algn="just">
              <a:buFont typeface="Arial" pitchFamily="34" charset="0"/>
              <a:buChar char="•"/>
            </a:pPr>
            <a:r>
              <a:rPr lang="en-US" sz="2000" dirty="0">
                <a:latin typeface="Calibri" pitchFamily="34" charset="0"/>
                <a:cs typeface="Calibri" pitchFamily="34" charset="0"/>
              </a:rPr>
              <a:t>t-distribution</a:t>
            </a:r>
          </a:p>
          <a:p>
            <a:pPr marL="342900" indent="-342900" algn="just">
              <a:buFont typeface="Arial" pitchFamily="34" charset="0"/>
              <a:buChar char="•"/>
            </a:pPr>
            <a:r>
              <a:rPr lang="en-US" sz="2000" dirty="0">
                <a:latin typeface="Calibri" pitchFamily="34" charset="0"/>
                <a:cs typeface="Calibri" pitchFamily="34" charset="0"/>
              </a:rPr>
              <a:t>F-distribution</a:t>
            </a:r>
          </a:p>
        </p:txBody>
      </p:sp>
    </p:spTree>
    <p:extLst>
      <p:ext uri="{BB962C8B-B14F-4D97-AF65-F5344CB8AC3E}">
        <p14:creationId xmlns:p14="http://schemas.microsoft.com/office/powerpoint/2010/main" val="34461682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457201"/>
            <a:ext cx="7122206" cy="646331"/>
          </a:xfrm>
          <a:prstGeom prst="rect">
            <a:avLst/>
          </a:prstGeom>
          <a:noFill/>
        </p:spPr>
        <p:txBody>
          <a:bodyPr wrap="none" rtlCol="0">
            <a:spAutoFit/>
          </a:bodyPr>
          <a:lstStyle/>
          <a:p>
            <a:r>
              <a:rPr lang="en-US" sz="3600" dirty="0">
                <a:latin typeface="Calibri" pitchFamily="34" charset="0"/>
                <a:cs typeface="Calibri" pitchFamily="34" charset="0"/>
              </a:rPr>
              <a:t>Small Sample Test: One Sample t-test</a:t>
            </a:r>
          </a:p>
        </p:txBody>
      </p:sp>
      <p:sp>
        <p:nvSpPr>
          <p:cNvPr id="5" name="TextBox 4"/>
          <p:cNvSpPr txBox="1"/>
          <p:nvPr/>
        </p:nvSpPr>
        <p:spPr>
          <a:xfrm>
            <a:off x="762000" y="1371600"/>
            <a:ext cx="7696200" cy="4401205"/>
          </a:xfrm>
          <a:prstGeom prst="rect">
            <a:avLst/>
          </a:prstGeom>
          <a:noFill/>
        </p:spPr>
        <p:txBody>
          <a:bodyPr wrap="square" rtlCol="0">
            <a:spAutoFit/>
          </a:bodyPr>
          <a:lstStyle/>
          <a:p>
            <a:pPr algn="just"/>
            <a:r>
              <a:rPr lang="en-US" sz="2000" b="1" dirty="0">
                <a:latin typeface="Calibri" pitchFamily="34" charset="0"/>
                <a:cs typeface="Calibri" pitchFamily="34" charset="0"/>
              </a:rPr>
              <a:t>When to use ?</a:t>
            </a:r>
          </a:p>
          <a:p>
            <a:pPr algn="just"/>
            <a:r>
              <a:rPr lang="en-US" sz="2000" dirty="0">
                <a:latin typeface="Calibri" pitchFamily="34" charset="0"/>
                <a:cs typeface="Calibri" pitchFamily="34" charset="0"/>
              </a:rPr>
              <a:t>If you want to test whether a given sample is coming from a population or not, whose mean is specified value and population variance is unknown.</a:t>
            </a:r>
          </a:p>
          <a:p>
            <a:pPr algn="just"/>
            <a:endParaRPr lang="en-US" sz="2000" dirty="0">
              <a:latin typeface="Calibri" pitchFamily="34" charset="0"/>
              <a:cs typeface="Calibri" pitchFamily="34" charset="0"/>
            </a:endParaRPr>
          </a:p>
          <a:p>
            <a:pPr algn="just"/>
            <a:endParaRPr lang="en-US" sz="2000" dirty="0">
              <a:latin typeface="Calibri" pitchFamily="34" charset="0"/>
              <a:cs typeface="Calibri" pitchFamily="34" charset="0"/>
            </a:endParaRPr>
          </a:p>
          <a:p>
            <a:pPr algn="just"/>
            <a:endParaRPr lang="en-US" sz="2000" dirty="0">
              <a:latin typeface="Calibri" pitchFamily="34" charset="0"/>
              <a:cs typeface="Calibri" pitchFamily="34" charset="0"/>
            </a:endParaRPr>
          </a:p>
          <a:p>
            <a:pPr algn="just"/>
            <a:endParaRPr lang="en-US" sz="2000" dirty="0">
              <a:latin typeface="Calibri" pitchFamily="34" charset="0"/>
              <a:cs typeface="Calibri" pitchFamily="34" charset="0"/>
            </a:endParaRPr>
          </a:p>
          <a:p>
            <a:pPr algn="just"/>
            <a:endParaRPr lang="en-US" sz="2000" dirty="0">
              <a:latin typeface="Calibri" pitchFamily="34" charset="0"/>
              <a:cs typeface="Calibri" pitchFamily="34" charset="0"/>
            </a:endParaRPr>
          </a:p>
          <a:p>
            <a:pPr algn="just"/>
            <a:r>
              <a:rPr lang="en-US" sz="2000" dirty="0">
                <a:latin typeface="Calibri" pitchFamily="34" charset="0"/>
                <a:cs typeface="Calibri" pitchFamily="34" charset="0"/>
              </a:rPr>
              <a:t>Where,</a:t>
            </a:r>
          </a:p>
          <a:p>
            <a:pPr algn="just"/>
            <a:r>
              <a:rPr lang="en-US" sz="2000" dirty="0">
                <a:latin typeface="Calibri" pitchFamily="34" charset="0"/>
                <a:cs typeface="Calibri" pitchFamily="34" charset="0"/>
              </a:rPr>
              <a:t>x̅ = Sample mean of ‘n’ observations.</a:t>
            </a:r>
          </a:p>
          <a:p>
            <a:pPr algn="just"/>
            <a:r>
              <a:rPr lang="en-US" sz="2000" dirty="0">
                <a:latin typeface="Calibri" pitchFamily="34" charset="0"/>
                <a:cs typeface="Calibri" pitchFamily="34" charset="0"/>
              </a:rPr>
              <a:t>s = S.D. of sample of ‘n’ observations (sample).</a:t>
            </a:r>
          </a:p>
          <a:p>
            <a:pPr algn="just"/>
            <a:r>
              <a:rPr lang="en-US" sz="2000" dirty="0">
                <a:latin typeface="Calibri" pitchFamily="34" charset="0"/>
                <a:cs typeface="Calibri" pitchFamily="34" charset="0"/>
              </a:rPr>
              <a:t>μ</a:t>
            </a:r>
            <a:r>
              <a:rPr lang="en-US" sz="2000" baseline="-25000" dirty="0">
                <a:latin typeface="Calibri" pitchFamily="34" charset="0"/>
                <a:cs typeface="Calibri" pitchFamily="34" charset="0"/>
              </a:rPr>
              <a:t>0</a:t>
            </a:r>
            <a:r>
              <a:rPr lang="en-US" sz="2000" dirty="0">
                <a:latin typeface="Calibri" pitchFamily="34" charset="0"/>
                <a:cs typeface="Calibri" pitchFamily="34" charset="0"/>
              </a:rPr>
              <a:t> = Population mean.</a:t>
            </a:r>
          </a:p>
          <a:p>
            <a:pPr algn="just"/>
            <a:endParaRPr lang="en-US" sz="2000" dirty="0">
              <a:latin typeface="Calibri" pitchFamily="34" charset="0"/>
              <a:cs typeface="Calibri" pitchFamily="34" charset="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2947" y="3077691"/>
            <a:ext cx="2043112" cy="98902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2887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4094904" cy="646331"/>
          </a:xfrm>
          <a:prstGeom prst="rect">
            <a:avLst/>
          </a:prstGeom>
          <a:noFill/>
        </p:spPr>
        <p:txBody>
          <a:bodyPr wrap="none" rtlCol="0">
            <a:spAutoFit/>
          </a:bodyPr>
          <a:lstStyle/>
          <a:p>
            <a:r>
              <a:rPr lang="en-US" sz="3600" dirty="0">
                <a:latin typeface="Calibri" pitchFamily="34" charset="0"/>
                <a:cs typeface="Calibri" pitchFamily="34" charset="0"/>
              </a:rPr>
              <a:t>What is Hypothesis ?</a:t>
            </a:r>
          </a:p>
        </p:txBody>
      </p:sp>
      <p:sp>
        <p:nvSpPr>
          <p:cNvPr id="3" name="TextBox 2"/>
          <p:cNvSpPr txBox="1"/>
          <p:nvPr/>
        </p:nvSpPr>
        <p:spPr>
          <a:xfrm>
            <a:off x="990602" y="1752600"/>
            <a:ext cx="5257798" cy="3785652"/>
          </a:xfrm>
          <a:prstGeom prst="rect">
            <a:avLst/>
          </a:prstGeom>
          <a:noFill/>
        </p:spPr>
        <p:txBody>
          <a:bodyPr wrap="square" rtlCol="0">
            <a:spAutoFit/>
          </a:bodyPr>
          <a:lstStyle/>
          <a:p>
            <a:r>
              <a:rPr lang="en-US" sz="2000" b="1" dirty="0">
                <a:latin typeface="Calibri" pitchFamily="34" charset="0"/>
                <a:cs typeface="Calibri" pitchFamily="34" charset="0"/>
              </a:rPr>
              <a:t>Example 1:</a:t>
            </a:r>
          </a:p>
          <a:p>
            <a:r>
              <a:rPr lang="en-US" sz="2000" dirty="0">
                <a:latin typeface="Calibri" pitchFamily="34" charset="0"/>
                <a:cs typeface="Calibri" pitchFamily="34" charset="0"/>
              </a:rPr>
              <a:t>Pepsico India sells a soft drink in a can container having 250ml of the drink.</a:t>
            </a:r>
          </a:p>
          <a:p>
            <a:endParaRPr lang="en-US" sz="2000" dirty="0">
              <a:latin typeface="Calibri" pitchFamily="34" charset="0"/>
              <a:cs typeface="Calibri" pitchFamily="34" charset="0"/>
            </a:endParaRPr>
          </a:p>
          <a:p>
            <a:r>
              <a:rPr lang="en-US" sz="2000" b="1" dirty="0">
                <a:latin typeface="Calibri" pitchFamily="34" charset="0"/>
                <a:cs typeface="Calibri" pitchFamily="34" charset="0"/>
              </a:rPr>
              <a:t>As a customer: </a:t>
            </a:r>
          </a:p>
          <a:p>
            <a:r>
              <a:rPr lang="en-US" sz="2000" dirty="0">
                <a:latin typeface="Calibri" pitchFamily="34" charset="0"/>
                <a:cs typeface="Calibri" pitchFamily="34" charset="0"/>
              </a:rPr>
              <a:t>We want the volume to be at least 250ml. </a:t>
            </a:r>
          </a:p>
          <a:p>
            <a:r>
              <a:rPr lang="en-US" sz="2000" i="1" dirty="0">
                <a:latin typeface="Calibri" pitchFamily="34" charset="0"/>
                <a:cs typeface="Calibri" pitchFamily="34" charset="0"/>
              </a:rPr>
              <a:t>Quantity of Drink &gt;= 250ml</a:t>
            </a:r>
          </a:p>
          <a:p>
            <a:endParaRPr lang="en-US" sz="2000" dirty="0">
              <a:latin typeface="Calibri" pitchFamily="34" charset="0"/>
              <a:cs typeface="Calibri" pitchFamily="34" charset="0"/>
            </a:endParaRPr>
          </a:p>
          <a:p>
            <a:r>
              <a:rPr lang="en-US" sz="2000" b="1" dirty="0">
                <a:latin typeface="Calibri" pitchFamily="34" charset="0"/>
                <a:cs typeface="Calibri" pitchFamily="34" charset="0"/>
              </a:rPr>
              <a:t>As a manufacturer: </a:t>
            </a:r>
          </a:p>
          <a:p>
            <a:r>
              <a:rPr lang="en-US" sz="2000" dirty="0">
                <a:latin typeface="Calibri" pitchFamily="34" charset="0"/>
                <a:cs typeface="Calibri" pitchFamily="34" charset="0"/>
              </a:rPr>
              <a:t>We want the volume of the drink to be exactly 250ml. No more, no less</a:t>
            </a:r>
          </a:p>
          <a:p>
            <a:r>
              <a:rPr lang="en-US" sz="2000" i="1" dirty="0">
                <a:latin typeface="Calibri" pitchFamily="34" charset="0"/>
                <a:cs typeface="Calibri" pitchFamily="34" charset="0"/>
              </a:rPr>
              <a:t>Quantity of Drink = 250ml</a:t>
            </a:r>
          </a:p>
        </p:txBody>
      </p:sp>
      <p:pic>
        <p:nvPicPr>
          <p:cNvPr id="5122" name="Picture 2" descr="Image result for pepsi can white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4382" y="1905000"/>
            <a:ext cx="2516805" cy="3857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77374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457201"/>
            <a:ext cx="7122206" cy="646331"/>
          </a:xfrm>
          <a:prstGeom prst="rect">
            <a:avLst/>
          </a:prstGeom>
          <a:noFill/>
        </p:spPr>
        <p:txBody>
          <a:bodyPr wrap="none" rtlCol="0">
            <a:spAutoFit/>
          </a:bodyPr>
          <a:lstStyle/>
          <a:p>
            <a:r>
              <a:rPr lang="en-US" sz="3600" dirty="0">
                <a:latin typeface="Calibri" pitchFamily="34" charset="0"/>
                <a:cs typeface="Calibri" pitchFamily="34" charset="0"/>
              </a:rPr>
              <a:t>Small Sample Test: One Sample t-test</a:t>
            </a:r>
          </a:p>
        </p:txBody>
      </p:sp>
      <p:pic>
        <p:nvPicPr>
          <p:cNvPr id="3" name="Picture 2">
            <a:extLst>
              <a:ext uri="{FF2B5EF4-FFF2-40B4-BE49-F238E27FC236}">
                <a16:creationId xmlns:a16="http://schemas.microsoft.com/office/drawing/2014/main" id="{709DE860-C665-4FD4-B59C-5583E697E936}"/>
              </a:ext>
            </a:extLst>
          </p:cNvPr>
          <p:cNvPicPr>
            <a:picLocks noChangeAspect="1"/>
          </p:cNvPicPr>
          <p:nvPr/>
        </p:nvPicPr>
        <p:blipFill>
          <a:blip r:embed="rId2"/>
          <a:stretch>
            <a:fillRect/>
          </a:stretch>
        </p:blipFill>
        <p:spPr>
          <a:xfrm>
            <a:off x="695325" y="1752600"/>
            <a:ext cx="7753350" cy="3352800"/>
          </a:xfrm>
          <a:prstGeom prst="rect">
            <a:avLst/>
          </a:prstGeom>
        </p:spPr>
      </p:pic>
    </p:spTree>
    <p:extLst>
      <p:ext uri="{BB962C8B-B14F-4D97-AF65-F5344CB8AC3E}">
        <p14:creationId xmlns:p14="http://schemas.microsoft.com/office/powerpoint/2010/main" val="9503962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457201"/>
            <a:ext cx="6511206" cy="646331"/>
          </a:xfrm>
          <a:prstGeom prst="rect">
            <a:avLst/>
          </a:prstGeom>
          <a:noFill/>
        </p:spPr>
        <p:txBody>
          <a:bodyPr wrap="none" rtlCol="0">
            <a:spAutoFit/>
          </a:bodyPr>
          <a:lstStyle/>
          <a:p>
            <a:r>
              <a:rPr lang="en-US" sz="3600" dirty="0">
                <a:latin typeface="Calibri" pitchFamily="34" charset="0"/>
                <a:cs typeface="Calibri" pitchFamily="34" charset="0"/>
              </a:rPr>
              <a:t>Hypothesis on : One Sample t test</a:t>
            </a:r>
          </a:p>
        </p:txBody>
      </p:sp>
      <p:sp>
        <p:nvSpPr>
          <p:cNvPr id="5" name="TextBox 4"/>
          <p:cNvSpPr txBox="1"/>
          <p:nvPr/>
        </p:nvSpPr>
        <p:spPr>
          <a:xfrm>
            <a:off x="762000" y="1487031"/>
            <a:ext cx="7696200" cy="2246769"/>
          </a:xfrm>
          <a:prstGeom prst="rect">
            <a:avLst/>
          </a:prstGeom>
          <a:noFill/>
        </p:spPr>
        <p:txBody>
          <a:bodyPr wrap="square" rtlCol="0">
            <a:spAutoFit/>
          </a:bodyPr>
          <a:lstStyle/>
          <a:p>
            <a:pPr algn="just"/>
            <a:r>
              <a:rPr lang="en-US" sz="2000" dirty="0">
                <a:latin typeface="Calibri" pitchFamily="34" charset="0"/>
                <a:cs typeface="Calibri" pitchFamily="34" charset="0"/>
              </a:rPr>
              <a:t>Here we test whether the given sample belongs to population having</a:t>
            </a:r>
          </a:p>
          <a:p>
            <a:pPr algn="just"/>
            <a:r>
              <a:rPr lang="en-US" sz="2000" dirty="0">
                <a:latin typeface="Calibri" pitchFamily="34" charset="0"/>
                <a:cs typeface="Calibri" pitchFamily="34" charset="0"/>
              </a:rPr>
              <a:t>mean = μ</a:t>
            </a:r>
            <a:r>
              <a:rPr lang="en-US" sz="2000" baseline="-25000" dirty="0">
                <a:latin typeface="Calibri" pitchFamily="34" charset="0"/>
                <a:cs typeface="Calibri" pitchFamily="34" charset="0"/>
              </a:rPr>
              <a:t>0</a:t>
            </a:r>
          </a:p>
          <a:p>
            <a:pPr algn="just"/>
            <a:endParaRPr lang="en-US" sz="2000" dirty="0">
              <a:latin typeface="Calibri" pitchFamily="34" charset="0"/>
              <a:cs typeface="Calibri" pitchFamily="34" charset="0"/>
            </a:endParaRPr>
          </a:p>
          <a:p>
            <a:pPr algn="just"/>
            <a:r>
              <a:rPr lang="en-US" sz="2000" dirty="0">
                <a:latin typeface="Calibri" pitchFamily="34" charset="0"/>
                <a:cs typeface="Calibri" pitchFamily="34" charset="0"/>
              </a:rPr>
              <a:t>μ</a:t>
            </a:r>
            <a:r>
              <a:rPr lang="en-US" sz="2000" baseline="-25000" dirty="0">
                <a:latin typeface="Calibri" pitchFamily="34" charset="0"/>
                <a:cs typeface="Calibri" pitchFamily="34" charset="0"/>
              </a:rPr>
              <a:t>0</a:t>
            </a:r>
            <a:r>
              <a:rPr lang="en-US" sz="2000" dirty="0">
                <a:latin typeface="Calibri" pitchFamily="34" charset="0"/>
                <a:cs typeface="Calibri" pitchFamily="34" charset="0"/>
              </a:rPr>
              <a:t> =Specified value of mean</a:t>
            </a:r>
          </a:p>
          <a:p>
            <a:pPr algn="just"/>
            <a:endParaRPr lang="en-US" sz="2000" dirty="0">
              <a:latin typeface="Calibri" pitchFamily="34" charset="0"/>
              <a:cs typeface="Calibri" pitchFamily="34" charset="0"/>
            </a:endParaRPr>
          </a:p>
          <a:p>
            <a:pPr marL="342900" indent="-342900" algn="just">
              <a:buFont typeface="Arial" pitchFamily="34" charset="0"/>
              <a:buChar char="•"/>
            </a:pPr>
            <a:r>
              <a:rPr lang="en-US" sz="2000" dirty="0">
                <a:latin typeface="Calibri" pitchFamily="34" charset="0"/>
                <a:cs typeface="Calibri" pitchFamily="34" charset="0"/>
              </a:rPr>
              <a:t>H</a:t>
            </a:r>
            <a:r>
              <a:rPr lang="en-US" sz="2000" baseline="-25000" dirty="0">
                <a:latin typeface="Calibri" pitchFamily="34" charset="0"/>
                <a:cs typeface="Calibri" pitchFamily="34" charset="0"/>
              </a:rPr>
              <a:t>0</a:t>
            </a:r>
            <a:r>
              <a:rPr lang="en-US" sz="2000" dirty="0">
                <a:latin typeface="Calibri" pitchFamily="34" charset="0"/>
                <a:cs typeface="Calibri" pitchFamily="34" charset="0"/>
              </a:rPr>
              <a:t>: Mean is equal to μ</a:t>
            </a:r>
            <a:r>
              <a:rPr lang="en-US" sz="2000" baseline="-25000" dirty="0">
                <a:latin typeface="Calibri" pitchFamily="34" charset="0"/>
                <a:cs typeface="Calibri" pitchFamily="34" charset="0"/>
              </a:rPr>
              <a:t>0</a:t>
            </a:r>
            <a:endParaRPr lang="en-US" sz="2000" dirty="0">
              <a:latin typeface="Calibri" pitchFamily="34" charset="0"/>
              <a:cs typeface="Calibri" pitchFamily="34" charset="0"/>
            </a:endParaRPr>
          </a:p>
          <a:p>
            <a:pPr marL="342900" indent="-342900" algn="just">
              <a:buFont typeface="Arial" pitchFamily="34" charset="0"/>
              <a:buChar char="•"/>
            </a:pPr>
            <a:r>
              <a:rPr lang="en-US" sz="2000" dirty="0">
                <a:latin typeface="Calibri" pitchFamily="34" charset="0"/>
                <a:cs typeface="Calibri" pitchFamily="34" charset="0"/>
              </a:rPr>
              <a:t>H</a:t>
            </a:r>
            <a:r>
              <a:rPr lang="en-US" sz="2000" baseline="-25000" dirty="0">
                <a:latin typeface="Calibri" pitchFamily="34" charset="0"/>
                <a:cs typeface="Calibri" pitchFamily="34" charset="0"/>
              </a:rPr>
              <a:t>a</a:t>
            </a:r>
            <a:r>
              <a:rPr lang="en-US" sz="2000" dirty="0">
                <a:latin typeface="Calibri" pitchFamily="34" charset="0"/>
                <a:cs typeface="Calibri" pitchFamily="34" charset="0"/>
              </a:rPr>
              <a:t>: Mean is not equal to μ</a:t>
            </a:r>
            <a:r>
              <a:rPr lang="en-US" sz="2000" baseline="-25000" dirty="0">
                <a:latin typeface="Calibri" pitchFamily="34" charset="0"/>
                <a:cs typeface="Calibri" pitchFamily="34" charset="0"/>
              </a:rPr>
              <a:t>0</a:t>
            </a:r>
            <a:endParaRPr lang="en-US" sz="2000" dirty="0">
              <a:latin typeface="Calibri" pitchFamily="34" charset="0"/>
              <a:cs typeface="Calibri" pitchFamily="34" charset="0"/>
            </a:endParaRPr>
          </a:p>
        </p:txBody>
      </p:sp>
    </p:spTree>
    <p:extLst>
      <p:ext uri="{BB962C8B-B14F-4D97-AF65-F5344CB8AC3E}">
        <p14:creationId xmlns:p14="http://schemas.microsoft.com/office/powerpoint/2010/main" val="39744159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457201"/>
            <a:ext cx="4993868" cy="646331"/>
          </a:xfrm>
          <a:prstGeom prst="rect">
            <a:avLst/>
          </a:prstGeom>
          <a:noFill/>
        </p:spPr>
        <p:txBody>
          <a:bodyPr wrap="none" rtlCol="0">
            <a:spAutoFit/>
          </a:bodyPr>
          <a:lstStyle/>
          <a:p>
            <a:r>
              <a:rPr lang="en-US" sz="3600" dirty="0">
                <a:latin typeface="Calibri" pitchFamily="34" charset="0"/>
                <a:cs typeface="Calibri" pitchFamily="34" charset="0"/>
              </a:rPr>
              <a:t>t – distribution properties</a:t>
            </a:r>
          </a:p>
        </p:txBody>
      </p:sp>
      <p:pic>
        <p:nvPicPr>
          <p:cNvPr id="4" name="Picture 3">
            <a:extLst>
              <a:ext uri="{FF2B5EF4-FFF2-40B4-BE49-F238E27FC236}">
                <a16:creationId xmlns:a16="http://schemas.microsoft.com/office/drawing/2014/main" id="{09817009-6316-4A2C-8852-FE0703266672}"/>
              </a:ext>
            </a:extLst>
          </p:cNvPr>
          <p:cNvPicPr>
            <a:picLocks noChangeAspect="1"/>
          </p:cNvPicPr>
          <p:nvPr/>
        </p:nvPicPr>
        <p:blipFill>
          <a:blip r:embed="rId2"/>
          <a:stretch>
            <a:fillRect/>
          </a:stretch>
        </p:blipFill>
        <p:spPr>
          <a:xfrm>
            <a:off x="2638425" y="1213678"/>
            <a:ext cx="3867150" cy="2237596"/>
          </a:xfrm>
          <a:prstGeom prst="rect">
            <a:avLst/>
          </a:prstGeom>
        </p:spPr>
      </p:pic>
      <p:pic>
        <p:nvPicPr>
          <p:cNvPr id="7" name="Picture 6">
            <a:extLst>
              <a:ext uri="{FF2B5EF4-FFF2-40B4-BE49-F238E27FC236}">
                <a16:creationId xmlns:a16="http://schemas.microsoft.com/office/drawing/2014/main" id="{E4FE517C-82F2-4355-871F-83EC661293B5}"/>
              </a:ext>
            </a:extLst>
          </p:cNvPr>
          <p:cNvPicPr>
            <a:picLocks noChangeAspect="1"/>
          </p:cNvPicPr>
          <p:nvPr/>
        </p:nvPicPr>
        <p:blipFill>
          <a:blip r:embed="rId3"/>
          <a:stretch>
            <a:fillRect/>
          </a:stretch>
        </p:blipFill>
        <p:spPr>
          <a:xfrm>
            <a:off x="1219200" y="3561420"/>
            <a:ext cx="6705600" cy="2559772"/>
          </a:xfrm>
          <a:prstGeom prst="rect">
            <a:avLst/>
          </a:prstGeom>
        </p:spPr>
      </p:pic>
    </p:spTree>
    <p:extLst>
      <p:ext uri="{BB962C8B-B14F-4D97-AF65-F5344CB8AC3E}">
        <p14:creationId xmlns:p14="http://schemas.microsoft.com/office/powerpoint/2010/main" val="2128455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457201"/>
            <a:ext cx="7122206" cy="646331"/>
          </a:xfrm>
          <a:prstGeom prst="rect">
            <a:avLst/>
          </a:prstGeom>
          <a:noFill/>
        </p:spPr>
        <p:txBody>
          <a:bodyPr wrap="none" rtlCol="0">
            <a:spAutoFit/>
          </a:bodyPr>
          <a:lstStyle/>
          <a:p>
            <a:r>
              <a:rPr lang="en-US" sz="3600" dirty="0">
                <a:latin typeface="Calibri" pitchFamily="34" charset="0"/>
                <a:cs typeface="Calibri" pitchFamily="34" charset="0"/>
              </a:rPr>
              <a:t>Small Sample Test: One Sample t-test</a:t>
            </a:r>
          </a:p>
        </p:txBody>
      </p:sp>
      <p:sp>
        <p:nvSpPr>
          <p:cNvPr id="4" name="TextBox 3">
            <a:extLst>
              <a:ext uri="{FF2B5EF4-FFF2-40B4-BE49-F238E27FC236}">
                <a16:creationId xmlns:a16="http://schemas.microsoft.com/office/drawing/2014/main" id="{769205E6-BD7F-4217-A505-0240FAC7EDF8}"/>
              </a:ext>
            </a:extLst>
          </p:cNvPr>
          <p:cNvSpPr txBox="1"/>
          <p:nvPr/>
        </p:nvSpPr>
        <p:spPr>
          <a:xfrm>
            <a:off x="762000" y="1487031"/>
            <a:ext cx="7696200" cy="400110"/>
          </a:xfrm>
          <a:prstGeom prst="rect">
            <a:avLst/>
          </a:prstGeom>
          <a:noFill/>
        </p:spPr>
        <p:txBody>
          <a:bodyPr wrap="square" rtlCol="0">
            <a:spAutoFit/>
          </a:bodyPr>
          <a:lstStyle/>
          <a:p>
            <a:pPr algn="just"/>
            <a:r>
              <a:rPr lang="en-US" sz="2000" b="1" dirty="0">
                <a:latin typeface="Calibri" pitchFamily="34" charset="0"/>
                <a:cs typeface="Calibri" pitchFamily="34" charset="0"/>
              </a:rPr>
              <a:t>Example:</a:t>
            </a:r>
          </a:p>
        </p:txBody>
      </p:sp>
      <p:pic>
        <p:nvPicPr>
          <p:cNvPr id="5" name="Picture 4">
            <a:extLst>
              <a:ext uri="{FF2B5EF4-FFF2-40B4-BE49-F238E27FC236}">
                <a16:creationId xmlns:a16="http://schemas.microsoft.com/office/drawing/2014/main" id="{AE149FE9-0835-4A2D-AA4A-26C0DAFCA10E}"/>
              </a:ext>
            </a:extLst>
          </p:cNvPr>
          <p:cNvPicPr>
            <a:picLocks noChangeAspect="1"/>
          </p:cNvPicPr>
          <p:nvPr/>
        </p:nvPicPr>
        <p:blipFill>
          <a:blip r:embed="rId2"/>
          <a:stretch>
            <a:fillRect/>
          </a:stretch>
        </p:blipFill>
        <p:spPr>
          <a:xfrm>
            <a:off x="914400" y="2178149"/>
            <a:ext cx="7792565" cy="2792711"/>
          </a:xfrm>
          <a:prstGeom prst="rect">
            <a:avLst/>
          </a:prstGeom>
        </p:spPr>
      </p:pic>
    </p:spTree>
    <p:extLst>
      <p:ext uri="{BB962C8B-B14F-4D97-AF65-F5344CB8AC3E}">
        <p14:creationId xmlns:p14="http://schemas.microsoft.com/office/powerpoint/2010/main" val="19465104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457201"/>
            <a:ext cx="7122206" cy="646331"/>
          </a:xfrm>
          <a:prstGeom prst="rect">
            <a:avLst/>
          </a:prstGeom>
          <a:noFill/>
        </p:spPr>
        <p:txBody>
          <a:bodyPr wrap="none" rtlCol="0">
            <a:spAutoFit/>
          </a:bodyPr>
          <a:lstStyle/>
          <a:p>
            <a:r>
              <a:rPr lang="en-US" sz="3600" dirty="0">
                <a:latin typeface="Calibri" pitchFamily="34" charset="0"/>
                <a:cs typeface="Calibri" pitchFamily="34" charset="0"/>
              </a:rPr>
              <a:t>Small Sample Test: One Sample t-test</a:t>
            </a:r>
          </a:p>
        </p:txBody>
      </p:sp>
      <p:sp>
        <p:nvSpPr>
          <p:cNvPr id="4" name="TextBox 3">
            <a:extLst>
              <a:ext uri="{FF2B5EF4-FFF2-40B4-BE49-F238E27FC236}">
                <a16:creationId xmlns:a16="http://schemas.microsoft.com/office/drawing/2014/main" id="{769205E6-BD7F-4217-A505-0240FAC7EDF8}"/>
              </a:ext>
            </a:extLst>
          </p:cNvPr>
          <p:cNvSpPr txBox="1"/>
          <p:nvPr/>
        </p:nvSpPr>
        <p:spPr>
          <a:xfrm>
            <a:off x="762000" y="1487031"/>
            <a:ext cx="7696200" cy="400110"/>
          </a:xfrm>
          <a:prstGeom prst="rect">
            <a:avLst/>
          </a:prstGeom>
          <a:noFill/>
        </p:spPr>
        <p:txBody>
          <a:bodyPr wrap="square" rtlCol="0">
            <a:spAutoFit/>
          </a:bodyPr>
          <a:lstStyle/>
          <a:p>
            <a:pPr algn="just"/>
            <a:r>
              <a:rPr lang="en-US" sz="2000" b="1" dirty="0">
                <a:latin typeface="Calibri" pitchFamily="34" charset="0"/>
                <a:cs typeface="Calibri" pitchFamily="34" charset="0"/>
              </a:rPr>
              <a:t>Solution:</a:t>
            </a:r>
          </a:p>
        </p:txBody>
      </p:sp>
      <p:pic>
        <p:nvPicPr>
          <p:cNvPr id="3" name="Picture 2">
            <a:extLst>
              <a:ext uri="{FF2B5EF4-FFF2-40B4-BE49-F238E27FC236}">
                <a16:creationId xmlns:a16="http://schemas.microsoft.com/office/drawing/2014/main" id="{A7859B33-3A49-4EE9-A209-FB59D372C65C}"/>
              </a:ext>
            </a:extLst>
          </p:cNvPr>
          <p:cNvPicPr>
            <a:picLocks noChangeAspect="1"/>
          </p:cNvPicPr>
          <p:nvPr/>
        </p:nvPicPr>
        <p:blipFill>
          <a:blip r:embed="rId2"/>
          <a:stretch>
            <a:fillRect/>
          </a:stretch>
        </p:blipFill>
        <p:spPr>
          <a:xfrm>
            <a:off x="2057400" y="1495237"/>
            <a:ext cx="4524375" cy="2073041"/>
          </a:xfrm>
          <a:prstGeom prst="rect">
            <a:avLst/>
          </a:prstGeom>
        </p:spPr>
      </p:pic>
      <p:pic>
        <p:nvPicPr>
          <p:cNvPr id="6" name="Picture 5">
            <a:extLst>
              <a:ext uri="{FF2B5EF4-FFF2-40B4-BE49-F238E27FC236}">
                <a16:creationId xmlns:a16="http://schemas.microsoft.com/office/drawing/2014/main" id="{4E459E6A-F99C-4DEC-AA54-BE61E1902C19}"/>
              </a:ext>
            </a:extLst>
          </p:cNvPr>
          <p:cNvPicPr>
            <a:picLocks noChangeAspect="1"/>
          </p:cNvPicPr>
          <p:nvPr/>
        </p:nvPicPr>
        <p:blipFill>
          <a:blip r:embed="rId3"/>
          <a:stretch>
            <a:fillRect/>
          </a:stretch>
        </p:blipFill>
        <p:spPr>
          <a:xfrm>
            <a:off x="1295400" y="3657600"/>
            <a:ext cx="6115050" cy="2705100"/>
          </a:xfrm>
          <a:prstGeom prst="rect">
            <a:avLst/>
          </a:prstGeom>
        </p:spPr>
      </p:pic>
    </p:spTree>
    <p:extLst>
      <p:ext uri="{BB962C8B-B14F-4D97-AF65-F5344CB8AC3E}">
        <p14:creationId xmlns:p14="http://schemas.microsoft.com/office/powerpoint/2010/main" val="26851369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457201"/>
            <a:ext cx="7122206" cy="646331"/>
          </a:xfrm>
          <a:prstGeom prst="rect">
            <a:avLst/>
          </a:prstGeom>
          <a:noFill/>
        </p:spPr>
        <p:txBody>
          <a:bodyPr wrap="none" rtlCol="0">
            <a:spAutoFit/>
          </a:bodyPr>
          <a:lstStyle/>
          <a:p>
            <a:r>
              <a:rPr lang="en-US" sz="3600" dirty="0">
                <a:latin typeface="Calibri" pitchFamily="34" charset="0"/>
                <a:cs typeface="Calibri" pitchFamily="34" charset="0"/>
              </a:rPr>
              <a:t>Small Sample Test: One Sample t-test</a:t>
            </a:r>
          </a:p>
        </p:txBody>
      </p:sp>
      <p:sp>
        <p:nvSpPr>
          <p:cNvPr id="4" name="TextBox 3">
            <a:extLst>
              <a:ext uri="{FF2B5EF4-FFF2-40B4-BE49-F238E27FC236}">
                <a16:creationId xmlns:a16="http://schemas.microsoft.com/office/drawing/2014/main" id="{769205E6-BD7F-4217-A505-0240FAC7EDF8}"/>
              </a:ext>
            </a:extLst>
          </p:cNvPr>
          <p:cNvSpPr txBox="1"/>
          <p:nvPr/>
        </p:nvSpPr>
        <p:spPr>
          <a:xfrm>
            <a:off x="762000" y="1487031"/>
            <a:ext cx="7696200" cy="400110"/>
          </a:xfrm>
          <a:prstGeom prst="rect">
            <a:avLst/>
          </a:prstGeom>
          <a:noFill/>
        </p:spPr>
        <p:txBody>
          <a:bodyPr wrap="square" rtlCol="0">
            <a:spAutoFit/>
          </a:bodyPr>
          <a:lstStyle/>
          <a:p>
            <a:pPr algn="just"/>
            <a:r>
              <a:rPr lang="en-US" sz="2000" b="1" dirty="0">
                <a:latin typeface="Calibri" pitchFamily="34" charset="0"/>
                <a:cs typeface="Calibri" pitchFamily="34" charset="0"/>
              </a:rPr>
              <a:t>Solution:</a:t>
            </a:r>
          </a:p>
        </p:txBody>
      </p:sp>
      <p:pic>
        <p:nvPicPr>
          <p:cNvPr id="5" name="Picture 4">
            <a:extLst>
              <a:ext uri="{FF2B5EF4-FFF2-40B4-BE49-F238E27FC236}">
                <a16:creationId xmlns:a16="http://schemas.microsoft.com/office/drawing/2014/main" id="{E29C90D3-F40C-4C74-9E2C-8A048AA197B4}"/>
              </a:ext>
            </a:extLst>
          </p:cNvPr>
          <p:cNvPicPr>
            <a:picLocks noChangeAspect="1"/>
          </p:cNvPicPr>
          <p:nvPr/>
        </p:nvPicPr>
        <p:blipFill>
          <a:blip r:embed="rId2"/>
          <a:stretch>
            <a:fillRect/>
          </a:stretch>
        </p:blipFill>
        <p:spPr>
          <a:xfrm>
            <a:off x="1619250" y="2052637"/>
            <a:ext cx="5905500" cy="2752725"/>
          </a:xfrm>
          <a:prstGeom prst="rect">
            <a:avLst/>
          </a:prstGeom>
        </p:spPr>
      </p:pic>
      <p:sp>
        <p:nvSpPr>
          <p:cNvPr id="7" name="TextBox 6">
            <a:extLst>
              <a:ext uri="{FF2B5EF4-FFF2-40B4-BE49-F238E27FC236}">
                <a16:creationId xmlns:a16="http://schemas.microsoft.com/office/drawing/2014/main" id="{800C296E-0277-4AB6-8359-D44CCB1956AF}"/>
              </a:ext>
            </a:extLst>
          </p:cNvPr>
          <p:cNvSpPr txBox="1"/>
          <p:nvPr/>
        </p:nvSpPr>
        <p:spPr>
          <a:xfrm>
            <a:off x="762000" y="5170914"/>
            <a:ext cx="7696200" cy="1015663"/>
          </a:xfrm>
          <a:prstGeom prst="rect">
            <a:avLst/>
          </a:prstGeom>
          <a:noFill/>
        </p:spPr>
        <p:txBody>
          <a:bodyPr wrap="square" rtlCol="0">
            <a:spAutoFit/>
          </a:bodyPr>
          <a:lstStyle/>
          <a:p>
            <a:pPr algn="just"/>
            <a:r>
              <a:rPr lang="en-US" sz="2000" dirty="0">
                <a:latin typeface="Calibri" pitchFamily="34" charset="0"/>
                <a:cs typeface="Calibri" pitchFamily="34" charset="0"/>
              </a:rPr>
              <a:t>Since the t value is ‘2.15’ which is lower than the t value of ‘2.201’ for alpha of 0.05, hence </a:t>
            </a:r>
            <a:r>
              <a:rPr lang="en-US" sz="2000" b="1" dirty="0">
                <a:latin typeface="Calibri" pitchFamily="34" charset="0"/>
                <a:cs typeface="Calibri" pitchFamily="34" charset="0"/>
              </a:rPr>
              <a:t>we fail to reject the null hypothesis. Which means that this sample do come out of the sample with mean of $69,873.</a:t>
            </a:r>
            <a:endParaRPr lang="en-US" sz="2000" dirty="0">
              <a:latin typeface="Calibri" pitchFamily="34" charset="0"/>
              <a:cs typeface="Calibri" pitchFamily="34" charset="0"/>
            </a:endParaRPr>
          </a:p>
        </p:txBody>
      </p:sp>
    </p:spTree>
    <p:extLst>
      <p:ext uri="{BB962C8B-B14F-4D97-AF65-F5344CB8AC3E}">
        <p14:creationId xmlns:p14="http://schemas.microsoft.com/office/powerpoint/2010/main" val="11784215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457201"/>
            <a:ext cx="7122206" cy="646331"/>
          </a:xfrm>
          <a:prstGeom prst="rect">
            <a:avLst/>
          </a:prstGeom>
          <a:noFill/>
        </p:spPr>
        <p:txBody>
          <a:bodyPr wrap="none" rtlCol="0">
            <a:spAutoFit/>
          </a:bodyPr>
          <a:lstStyle/>
          <a:p>
            <a:r>
              <a:rPr lang="en-US" sz="3600" dirty="0">
                <a:latin typeface="Calibri" pitchFamily="34" charset="0"/>
                <a:cs typeface="Calibri" pitchFamily="34" charset="0"/>
              </a:rPr>
              <a:t>Small Sample Test: One Sample t-test</a:t>
            </a:r>
          </a:p>
        </p:txBody>
      </p:sp>
      <p:sp>
        <p:nvSpPr>
          <p:cNvPr id="4" name="TextBox 3">
            <a:extLst>
              <a:ext uri="{FF2B5EF4-FFF2-40B4-BE49-F238E27FC236}">
                <a16:creationId xmlns:a16="http://schemas.microsoft.com/office/drawing/2014/main" id="{769205E6-BD7F-4217-A505-0240FAC7EDF8}"/>
              </a:ext>
            </a:extLst>
          </p:cNvPr>
          <p:cNvSpPr txBox="1"/>
          <p:nvPr/>
        </p:nvSpPr>
        <p:spPr>
          <a:xfrm>
            <a:off x="762000" y="1487031"/>
            <a:ext cx="7696200" cy="400110"/>
          </a:xfrm>
          <a:prstGeom prst="rect">
            <a:avLst/>
          </a:prstGeom>
          <a:noFill/>
        </p:spPr>
        <p:txBody>
          <a:bodyPr wrap="square" rtlCol="0">
            <a:spAutoFit/>
          </a:bodyPr>
          <a:lstStyle/>
          <a:p>
            <a:pPr algn="just"/>
            <a:r>
              <a:rPr lang="en-US" sz="2000" b="1" dirty="0">
                <a:latin typeface="Calibri" pitchFamily="34" charset="0"/>
                <a:cs typeface="Calibri" pitchFamily="34" charset="0"/>
              </a:rPr>
              <a:t>Solution:</a:t>
            </a:r>
          </a:p>
        </p:txBody>
      </p:sp>
      <p:pic>
        <p:nvPicPr>
          <p:cNvPr id="3" name="Picture 2">
            <a:extLst>
              <a:ext uri="{FF2B5EF4-FFF2-40B4-BE49-F238E27FC236}">
                <a16:creationId xmlns:a16="http://schemas.microsoft.com/office/drawing/2014/main" id="{FA8831D0-7F2E-4D14-A385-2B96E27C0100}"/>
              </a:ext>
            </a:extLst>
          </p:cNvPr>
          <p:cNvPicPr>
            <a:picLocks noChangeAspect="1"/>
          </p:cNvPicPr>
          <p:nvPr/>
        </p:nvPicPr>
        <p:blipFill>
          <a:blip r:embed="rId2"/>
          <a:stretch>
            <a:fillRect/>
          </a:stretch>
        </p:blipFill>
        <p:spPr>
          <a:xfrm>
            <a:off x="966354" y="2057400"/>
            <a:ext cx="7491846" cy="4037392"/>
          </a:xfrm>
          <a:prstGeom prst="rect">
            <a:avLst/>
          </a:prstGeom>
          <a:ln>
            <a:solidFill>
              <a:schemeClr val="accent1"/>
            </a:solidFill>
          </a:ln>
        </p:spPr>
      </p:pic>
    </p:spTree>
    <p:extLst>
      <p:ext uri="{BB962C8B-B14F-4D97-AF65-F5344CB8AC3E}">
        <p14:creationId xmlns:p14="http://schemas.microsoft.com/office/powerpoint/2010/main" val="41340249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457201"/>
            <a:ext cx="7119385" cy="646331"/>
          </a:xfrm>
          <a:prstGeom prst="rect">
            <a:avLst/>
          </a:prstGeom>
          <a:noFill/>
        </p:spPr>
        <p:txBody>
          <a:bodyPr wrap="none" rtlCol="0">
            <a:spAutoFit/>
          </a:bodyPr>
          <a:lstStyle/>
          <a:p>
            <a:r>
              <a:rPr lang="en-US" sz="3600" dirty="0">
                <a:latin typeface="Calibri" pitchFamily="34" charset="0"/>
                <a:cs typeface="Calibri" pitchFamily="34" charset="0"/>
              </a:rPr>
              <a:t>Small Sample Test: Two Sample t-test</a:t>
            </a:r>
          </a:p>
        </p:txBody>
      </p:sp>
      <p:sp>
        <p:nvSpPr>
          <p:cNvPr id="5" name="TextBox 4"/>
          <p:cNvSpPr txBox="1"/>
          <p:nvPr/>
        </p:nvSpPr>
        <p:spPr>
          <a:xfrm>
            <a:off x="762000" y="1371600"/>
            <a:ext cx="7696200" cy="4093428"/>
          </a:xfrm>
          <a:prstGeom prst="rect">
            <a:avLst/>
          </a:prstGeom>
          <a:noFill/>
        </p:spPr>
        <p:txBody>
          <a:bodyPr wrap="square" rtlCol="0">
            <a:spAutoFit/>
          </a:bodyPr>
          <a:lstStyle/>
          <a:p>
            <a:pPr algn="just"/>
            <a:r>
              <a:rPr lang="en-US" sz="2000" b="1" dirty="0">
                <a:latin typeface="Calibri" pitchFamily="34" charset="0"/>
                <a:cs typeface="Calibri" pitchFamily="34" charset="0"/>
              </a:rPr>
              <a:t>When to use ?</a:t>
            </a:r>
          </a:p>
          <a:p>
            <a:pPr algn="just"/>
            <a:r>
              <a:rPr lang="en-US" sz="2000" dirty="0">
                <a:latin typeface="Calibri" pitchFamily="34" charset="0"/>
                <a:cs typeface="Calibri" pitchFamily="34" charset="0"/>
              </a:rPr>
              <a:t>If you want to test whether given two samples belongs to same</a:t>
            </a:r>
          </a:p>
          <a:p>
            <a:pPr algn="just"/>
            <a:r>
              <a:rPr lang="en-US" sz="2000" dirty="0">
                <a:latin typeface="Calibri" pitchFamily="34" charset="0"/>
                <a:cs typeface="Calibri" pitchFamily="34" charset="0"/>
              </a:rPr>
              <a:t>population or not. This can be tested by checking equality of means of</a:t>
            </a:r>
          </a:p>
          <a:p>
            <a:pPr algn="just"/>
            <a:r>
              <a:rPr lang="en-US" sz="2000" dirty="0">
                <a:latin typeface="Calibri" pitchFamily="34" charset="0"/>
                <a:cs typeface="Calibri" pitchFamily="34" charset="0"/>
              </a:rPr>
              <a:t>two samples.</a:t>
            </a:r>
          </a:p>
          <a:p>
            <a:pPr algn="just"/>
            <a:endParaRPr lang="en-US" sz="2000" dirty="0">
              <a:latin typeface="Calibri" pitchFamily="34" charset="0"/>
              <a:cs typeface="Calibri" pitchFamily="34" charset="0"/>
            </a:endParaRPr>
          </a:p>
          <a:p>
            <a:pPr algn="just"/>
            <a:endParaRPr lang="en-US" sz="2000" dirty="0">
              <a:latin typeface="Calibri" pitchFamily="34" charset="0"/>
              <a:cs typeface="Calibri" pitchFamily="34" charset="0"/>
            </a:endParaRPr>
          </a:p>
          <a:p>
            <a:pPr algn="just"/>
            <a:endParaRPr lang="en-US" sz="2000" dirty="0">
              <a:latin typeface="Calibri" pitchFamily="34" charset="0"/>
              <a:cs typeface="Calibri" pitchFamily="34" charset="0"/>
            </a:endParaRPr>
          </a:p>
          <a:p>
            <a:pPr algn="just"/>
            <a:endParaRPr lang="en-US" sz="2000" dirty="0">
              <a:latin typeface="Calibri" pitchFamily="34" charset="0"/>
              <a:cs typeface="Calibri" pitchFamily="34" charset="0"/>
            </a:endParaRPr>
          </a:p>
          <a:p>
            <a:pPr algn="just"/>
            <a:endParaRPr lang="en-US" sz="2000" dirty="0">
              <a:latin typeface="Calibri" pitchFamily="34" charset="0"/>
              <a:cs typeface="Calibri" pitchFamily="34" charset="0"/>
            </a:endParaRPr>
          </a:p>
          <a:p>
            <a:pPr algn="just"/>
            <a:r>
              <a:rPr lang="en-US" sz="2000" dirty="0">
                <a:latin typeface="Calibri" pitchFamily="34" charset="0"/>
                <a:cs typeface="Calibri" pitchFamily="34" charset="0"/>
              </a:rPr>
              <a:t>Where,</a:t>
            </a:r>
          </a:p>
          <a:p>
            <a:pPr algn="just"/>
            <a:r>
              <a:rPr lang="en-US" sz="2000" dirty="0">
                <a:latin typeface="Calibri" pitchFamily="34" charset="0"/>
                <a:cs typeface="Calibri" pitchFamily="34" charset="0"/>
              </a:rPr>
              <a:t>x̅</a:t>
            </a:r>
            <a:r>
              <a:rPr lang="en-US" sz="2000" baseline="-25000" dirty="0">
                <a:latin typeface="Calibri" pitchFamily="34" charset="0"/>
                <a:cs typeface="Calibri" pitchFamily="34" charset="0"/>
              </a:rPr>
              <a:t>1</a:t>
            </a:r>
            <a:r>
              <a:rPr lang="en-US" sz="2000" dirty="0">
                <a:latin typeface="Calibri" pitchFamily="34" charset="0"/>
                <a:cs typeface="Calibri" pitchFamily="34" charset="0"/>
              </a:rPr>
              <a:t> = Sample mean of n</a:t>
            </a:r>
            <a:r>
              <a:rPr lang="en-US" sz="2000" baseline="-25000" dirty="0">
                <a:latin typeface="Calibri" pitchFamily="34" charset="0"/>
                <a:cs typeface="Calibri" pitchFamily="34" charset="0"/>
              </a:rPr>
              <a:t>1</a:t>
            </a:r>
            <a:r>
              <a:rPr lang="en-US" sz="2000" dirty="0">
                <a:latin typeface="Calibri" pitchFamily="34" charset="0"/>
                <a:cs typeface="Calibri" pitchFamily="34" charset="0"/>
              </a:rPr>
              <a:t> observations</a:t>
            </a:r>
          </a:p>
          <a:p>
            <a:pPr algn="just"/>
            <a:r>
              <a:rPr lang="en-US" sz="2000" dirty="0">
                <a:latin typeface="Calibri" pitchFamily="34" charset="0"/>
                <a:cs typeface="Calibri" pitchFamily="34" charset="0"/>
              </a:rPr>
              <a:t>x̅</a:t>
            </a:r>
            <a:r>
              <a:rPr lang="en-US" sz="2000" baseline="-25000" dirty="0">
                <a:latin typeface="Calibri" pitchFamily="34" charset="0"/>
                <a:cs typeface="Calibri" pitchFamily="34" charset="0"/>
              </a:rPr>
              <a:t>2</a:t>
            </a:r>
            <a:r>
              <a:rPr lang="en-US" sz="2000" dirty="0">
                <a:latin typeface="Calibri" pitchFamily="34" charset="0"/>
                <a:cs typeface="Calibri" pitchFamily="34" charset="0"/>
              </a:rPr>
              <a:t> = Sample mean of n</a:t>
            </a:r>
            <a:r>
              <a:rPr lang="en-US" sz="2000" baseline="-25000" dirty="0">
                <a:latin typeface="Calibri" pitchFamily="34" charset="0"/>
                <a:cs typeface="Calibri" pitchFamily="34" charset="0"/>
              </a:rPr>
              <a:t>2</a:t>
            </a:r>
            <a:r>
              <a:rPr lang="en-US" sz="2000" dirty="0">
                <a:latin typeface="Calibri" pitchFamily="34" charset="0"/>
                <a:cs typeface="Calibri" pitchFamily="34" charset="0"/>
              </a:rPr>
              <a:t> observations</a:t>
            </a:r>
          </a:p>
          <a:p>
            <a:pPr algn="just"/>
            <a:r>
              <a:rPr lang="en-US" sz="2000" dirty="0" err="1">
                <a:latin typeface="Calibri" pitchFamily="34" charset="0"/>
                <a:cs typeface="Calibri" pitchFamily="34" charset="0"/>
              </a:rPr>
              <a:t>S</a:t>
            </a:r>
            <a:r>
              <a:rPr lang="en-US" sz="2000" baseline="-25000" dirty="0" err="1">
                <a:latin typeface="Calibri" pitchFamily="34" charset="0"/>
                <a:cs typeface="Calibri" pitchFamily="34" charset="0"/>
              </a:rPr>
              <a:t>p</a:t>
            </a:r>
            <a:r>
              <a:rPr lang="en-US" sz="2000" dirty="0">
                <a:latin typeface="Calibri" pitchFamily="34" charset="0"/>
                <a:cs typeface="Calibri" pitchFamily="34" charset="0"/>
              </a:rPr>
              <a:t> = Pooled S.D. of two samples</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9950" y="2590799"/>
            <a:ext cx="2686050" cy="132170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11216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457201"/>
            <a:ext cx="6508385" cy="646331"/>
          </a:xfrm>
          <a:prstGeom prst="rect">
            <a:avLst/>
          </a:prstGeom>
          <a:noFill/>
        </p:spPr>
        <p:txBody>
          <a:bodyPr wrap="none" rtlCol="0">
            <a:spAutoFit/>
          </a:bodyPr>
          <a:lstStyle/>
          <a:p>
            <a:r>
              <a:rPr lang="en-US" sz="3600" dirty="0">
                <a:latin typeface="Calibri" pitchFamily="34" charset="0"/>
                <a:cs typeface="Calibri" pitchFamily="34" charset="0"/>
              </a:rPr>
              <a:t>Hypothesis on : Two Sample t test</a:t>
            </a:r>
          </a:p>
        </p:txBody>
      </p:sp>
      <p:sp>
        <p:nvSpPr>
          <p:cNvPr id="5" name="TextBox 4"/>
          <p:cNvSpPr txBox="1"/>
          <p:nvPr/>
        </p:nvSpPr>
        <p:spPr>
          <a:xfrm>
            <a:off x="762000" y="1487031"/>
            <a:ext cx="7696200" cy="2246769"/>
          </a:xfrm>
          <a:prstGeom prst="rect">
            <a:avLst/>
          </a:prstGeom>
          <a:noFill/>
        </p:spPr>
        <p:txBody>
          <a:bodyPr wrap="square" rtlCol="0">
            <a:spAutoFit/>
          </a:bodyPr>
          <a:lstStyle/>
          <a:p>
            <a:pPr algn="just"/>
            <a:r>
              <a:rPr lang="en-US" sz="2000" dirty="0">
                <a:latin typeface="Calibri" pitchFamily="34" charset="0"/>
                <a:cs typeface="Calibri" pitchFamily="34" charset="0"/>
              </a:rPr>
              <a:t>Here we test whether the given two sample belongs to same population.</a:t>
            </a:r>
          </a:p>
          <a:p>
            <a:pPr algn="just"/>
            <a:endParaRPr lang="en-US" sz="2000" dirty="0">
              <a:latin typeface="Calibri" pitchFamily="34" charset="0"/>
              <a:cs typeface="Calibri" pitchFamily="34" charset="0"/>
            </a:endParaRPr>
          </a:p>
          <a:p>
            <a:pPr marL="342900" indent="-342900" algn="just">
              <a:buFont typeface="Arial" pitchFamily="34" charset="0"/>
              <a:buChar char="•"/>
            </a:pPr>
            <a:r>
              <a:rPr lang="en-US" sz="2000" dirty="0">
                <a:latin typeface="Calibri" pitchFamily="34" charset="0"/>
                <a:cs typeface="Calibri" pitchFamily="34" charset="0"/>
              </a:rPr>
              <a:t>H</a:t>
            </a:r>
            <a:r>
              <a:rPr lang="en-US" sz="2000" baseline="-25000" dirty="0">
                <a:latin typeface="Calibri" pitchFamily="34" charset="0"/>
                <a:cs typeface="Calibri" pitchFamily="34" charset="0"/>
              </a:rPr>
              <a:t>0</a:t>
            </a:r>
            <a:r>
              <a:rPr lang="en-US" sz="2000" dirty="0">
                <a:latin typeface="Calibri" pitchFamily="34" charset="0"/>
                <a:cs typeface="Calibri" pitchFamily="34" charset="0"/>
              </a:rPr>
              <a:t>: Mean of two samples is same.</a:t>
            </a:r>
          </a:p>
          <a:p>
            <a:pPr marL="342900" indent="-342900" algn="just">
              <a:buFont typeface="Arial" pitchFamily="34" charset="0"/>
              <a:buChar char="•"/>
            </a:pPr>
            <a:r>
              <a:rPr lang="en-US" sz="2000" dirty="0">
                <a:latin typeface="Calibri" pitchFamily="34" charset="0"/>
                <a:cs typeface="Calibri" pitchFamily="34" charset="0"/>
              </a:rPr>
              <a:t>H</a:t>
            </a:r>
            <a:r>
              <a:rPr lang="en-US" sz="2000" baseline="-25000" dirty="0">
                <a:latin typeface="Calibri" pitchFamily="34" charset="0"/>
                <a:cs typeface="Calibri" pitchFamily="34" charset="0"/>
              </a:rPr>
              <a:t>a</a:t>
            </a:r>
            <a:r>
              <a:rPr lang="en-US" sz="2000" dirty="0">
                <a:latin typeface="Calibri" pitchFamily="34" charset="0"/>
                <a:cs typeface="Calibri" pitchFamily="34" charset="0"/>
              </a:rPr>
              <a:t>: Mean of two samples is not same.</a:t>
            </a:r>
          </a:p>
          <a:p>
            <a:pPr marL="342900" indent="-342900" algn="just">
              <a:buFont typeface="Arial" pitchFamily="34" charset="0"/>
              <a:buChar char="•"/>
            </a:pPr>
            <a:endParaRPr lang="en-US" sz="2000" dirty="0">
              <a:latin typeface="Calibri" pitchFamily="34" charset="0"/>
              <a:cs typeface="Calibri" pitchFamily="34" charset="0"/>
            </a:endParaRPr>
          </a:p>
          <a:p>
            <a:pPr marL="342900" indent="-342900" algn="just">
              <a:buFont typeface="Arial" pitchFamily="34" charset="0"/>
              <a:buChar char="•"/>
            </a:pPr>
            <a:r>
              <a:rPr lang="en-US" sz="2000" dirty="0">
                <a:latin typeface="Calibri" pitchFamily="34" charset="0"/>
                <a:cs typeface="Calibri" pitchFamily="34" charset="0"/>
              </a:rPr>
              <a:t>H</a:t>
            </a:r>
            <a:r>
              <a:rPr lang="en-US" sz="2000" baseline="-25000" dirty="0">
                <a:latin typeface="Calibri" pitchFamily="34" charset="0"/>
                <a:cs typeface="Calibri" pitchFamily="34" charset="0"/>
              </a:rPr>
              <a:t>0</a:t>
            </a:r>
            <a:r>
              <a:rPr lang="en-US" sz="2000" dirty="0">
                <a:latin typeface="Calibri" pitchFamily="34" charset="0"/>
                <a:cs typeface="Calibri" pitchFamily="34" charset="0"/>
              </a:rPr>
              <a:t>: Two samples belongs to same population.</a:t>
            </a:r>
          </a:p>
          <a:p>
            <a:pPr marL="342900" indent="-342900" algn="just">
              <a:buFont typeface="Arial" pitchFamily="34" charset="0"/>
              <a:buChar char="•"/>
            </a:pPr>
            <a:r>
              <a:rPr lang="en-US" sz="2000" dirty="0">
                <a:latin typeface="Calibri" pitchFamily="34" charset="0"/>
                <a:cs typeface="Calibri" pitchFamily="34" charset="0"/>
              </a:rPr>
              <a:t>H</a:t>
            </a:r>
            <a:r>
              <a:rPr lang="en-US" sz="2000" baseline="-25000" dirty="0">
                <a:latin typeface="Calibri" pitchFamily="34" charset="0"/>
                <a:cs typeface="Calibri" pitchFamily="34" charset="0"/>
              </a:rPr>
              <a:t>a</a:t>
            </a:r>
            <a:r>
              <a:rPr lang="en-US" sz="2000" dirty="0">
                <a:latin typeface="Calibri" pitchFamily="34" charset="0"/>
                <a:cs typeface="Calibri" pitchFamily="34" charset="0"/>
              </a:rPr>
              <a:t>: Two samples belongs to different population.</a:t>
            </a:r>
          </a:p>
        </p:txBody>
      </p:sp>
    </p:spTree>
    <p:extLst>
      <p:ext uri="{BB962C8B-B14F-4D97-AF65-F5344CB8AC3E}">
        <p14:creationId xmlns:p14="http://schemas.microsoft.com/office/powerpoint/2010/main" val="33394131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457201"/>
            <a:ext cx="6508385" cy="646331"/>
          </a:xfrm>
          <a:prstGeom prst="rect">
            <a:avLst/>
          </a:prstGeom>
          <a:noFill/>
        </p:spPr>
        <p:txBody>
          <a:bodyPr wrap="none" rtlCol="0">
            <a:spAutoFit/>
          </a:bodyPr>
          <a:lstStyle/>
          <a:p>
            <a:r>
              <a:rPr lang="en-US" sz="3600" dirty="0">
                <a:latin typeface="Calibri" pitchFamily="34" charset="0"/>
                <a:cs typeface="Calibri" pitchFamily="34" charset="0"/>
              </a:rPr>
              <a:t>Hypothesis on : Two Sample t test</a:t>
            </a:r>
          </a:p>
        </p:txBody>
      </p:sp>
      <p:pic>
        <p:nvPicPr>
          <p:cNvPr id="3" name="Picture 2">
            <a:extLst>
              <a:ext uri="{FF2B5EF4-FFF2-40B4-BE49-F238E27FC236}">
                <a16:creationId xmlns:a16="http://schemas.microsoft.com/office/drawing/2014/main" id="{F24D6F27-9B77-452D-B181-9CFAA5A5B601}"/>
              </a:ext>
            </a:extLst>
          </p:cNvPr>
          <p:cNvPicPr>
            <a:picLocks noChangeAspect="1"/>
          </p:cNvPicPr>
          <p:nvPr/>
        </p:nvPicPr>
        <p:blipFill>
          <a:blip r:embed="rId2"/>
          <a:stretch>
            <a:fillRect/>
          </a:stretch>
        </p:blipFill>
        <p:spPr>
          <a:xfrm>
            <a:off x="588871" y="1524000"/>
            <a:ext cx="7966258" cy="4534466"/>
          </a:xfrm>
          <a:prstGeom prst="rect">
            <a:avLst/>
          </a:prstGeom>
        </p:spPr>
      </p:pic>
    </p:spTree>
    <p:extLst>
      <p:ext uri="{BB962C8B-B14F-4D97-AF65-F5344CB8AC3E}">
        <p14:creationId xmlns:p14="http://schemas.microsoft.com/office/powerpoint/2010/main" val="2556423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4094904" cy="646331"/>
          </a:xfrm>
          <a:prstGeom prst="rect">
            <a:avLst/>
          </a:prstGeom>
          <a:noFill/>
        </p:spPr>
        <p:txBody>
          <a:bodyPr wrap="none" rtlCol="0">
            <a:spAutoFit/>
          </a:bodyPr>
          <a:lstStyle/>
          <a:p>
            <a:r>
              <a:rPr lang="en-US" sz="3600" dirty="0">
                <a:latin typeface="Calibri" pitchFamily="34" charset="0"/>
                <a:cs typeface="Calibri" pitchFamily="34" charset="0"/>
              </a:rPr>
              <a:t>What is Hypothesis ?</a:t>
            </a:r>
          </a:p>
        </p:txBody>
      </p:sp>
      <p:sp>
        <p:nvSpPr>
          <p:cNvPr id="3" name="TextBox 2"/>
          <p:cNvSpPr txBox="1"/>
          <p:nvPr/>
        </p:nvSpPr>
        <p:spPr>
          <a:xfrm>
            <a:off x="990602" y="1752600"/>
            <a:ext cx="5257798" cy="3170099"/>
          </a:xfrm>
          <a:prstGeom prst="rect">
            <a:avLst/>
          </a:prstGeom>
          <a:noFill/>
        </p:spPr>
        <p:txBody>
          <a:bodyPr wrap="square" rtlCol="0">
            <a:spAutoFit/>
          </a:bodyPr>
          <a:lstStyle/>
          <a:p>
            <a:r>
              <a:rPr lang="en-US" sz="2000" dirty="0">
                <a:latin typeface="Calibri" pitchFamily="34" charset="0"/>
                <a:cs typeface="Calibri" pitchFamily="34" charset="0"/>
              </a:rPr>
              <a:t>So we collected 100 Pepsi cans from all over India (to randomize the sample) </a:t>
            </a:r>
          </a:p>
          <a:p>
            <a:endParaRPr lang="en-US" sz="2000" i="1" dirty="0">
              <a:latin typeface="Calibri" pitchFamily="34" charset="0"/>
              <a:cs typeface="Calibri" pitchFamily="34" charset="0"/>
            </a:endParaRPr>
          </a:p>
          <a:p>
            <a:r>
              <a:rPr lang="en-US" sz="2000" dirty="0">
                <a:latin typeface="Calibri" pitchFamily="34" charset="0"/>
                <a:cs typeface="Calibri" pitchFamily="34" charset="0"/>
              </a:rPr>
              <a:t>Then we measured the quantity of soft drink in each can in the sample and find the mean quantity for all 100 cans.</a:t>
            </a:r>
          </a:p>
          <a:p>
            <a:endParaRPr lang="en-US" sz="2000" dirty="0">
              <a:latin typeface="Calibri" pitchFamily="34" charset="0"/>
              <a:cs typeface="Calibri" pitchFamily="34" charset="0"/>
            </a:endParaRPr>
          </a:p>
          <a:p>
            <a:r>
              <a:rPr lang="en-US" sz="2000" dirty="0">
                <a:latin typeface="Calibri" pitchFamily="34" charset="0"/>
                <a:cs typeface="Calibri" pitchFamily="34" charset="0"/>
              </a:rPr>
              <a:t>Using those sample means or measurements , we can TEST THE ASSUMPTION  </a:t>
            </a:r>
          </a:p>
          <a:p>
            <a:r>
              <a:rPr lang="en-US" sz="2000" dirty="0">
                <a:latin typeface="Calibri" pitchFamily="34" charset="0"/>
                <a:cs typeface="Calibri" pitchFamily="34" charset="0"/>
              </a:rPr>
              <a:t>(i.e. the STATUS QUO)</a:t>
            </a:r>
          </a:p>
        </p:txBody>
      </p:sp>
      <p:pic>
        <p:nvPicPr>
          <p:cNvPr id="5122" name="Picture 2" descr="Image result for pepsi can white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4382" y="1905000"/>
            <a:ext cx="2516805" cy="3857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61543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457201"/>
            <a:ext cx="6508385" cy="646331"/>
          </a:xfrm>
          <a:prstGeom prst="rect">
            <a:avLst/>
          </a:prstGeom>
          <a:noFill/>
        </p:spPr>
        <p:txBody>
          <a:bodyPr wrap="none" rtlCol="0">
            <a:spAutoFit/>
          </a:bodyPr>
          <a:lstStyle/>
          <a:p>
            <a:r>
              <a:rPr lang="en-US" sz="3600" dirty="0">
                <a:latin typeface="Calibri" pitchFamily="34" charset="0"/>
                <a:cs typeface="Calibri" pitchFamily="34" charset="0"/>
              </a:rPr>
              <a:t>Hypothesis on : Two Sample t test</a:t>
            </a:r>
          </a:p>
        </p:txBody>
      </p:sp>
      <p:pic>
        <p:nvPicPr>
          <p:cNvPr id="4" name="Picture 3">
            <a:extLst>
              <a:ext uri="{FF2B5EF4-FFF2-40B4-BE49-F238E27FC236}">
                <a16:creationId xmlns:a16="http://schemas.microsoft.com/office/drawing/2014/main" id="{7D2C6BB4-D581-4268-B18B-226C7A309C66}"/>
              </a:ext>
            </a:extLst>
          </p:cNvPr>
          <p:cNvPicPr>
            <a:picLocks noChangeAspect="1"/>
          </p:cNvPicPr>
          <p:nvPr/>
        </p:nvPicPr>
        <p:blipFill>
          <a:blip r:embed="rId2"/>
          <a:stretch>
            <a:fillRect/>
          </a:stretch>
        </p:blipFill>
        <p:spPr>
          <a:xfrm>
            <a:off x="609600" y="1447800"/>
            <a:ext cx="7924800" cy="4355936"/>
          </a:xfrm>
          <a:prstGeom prst="rect">
            <a:avLst/>
          </a:prstGeom>
        </p:spPr>
      </p:pic>
    </p:spTree>
    <p:extLst>
      <p:ext uri="{BB962C8B-B14F-4D97-AF65-F5344CB8AC3E}">
        <p14:creationId xmlns:p14="http://schemas.microsoft.com/office/powerpoint/2010/main" val="40917925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457201"/>
            <a:ext cx="6043386" cy="646331"/>
          </a:xfrm>
          <a:prstGeom prst="rect">
            <a:avLst/>
          </a:prstGeom>
          <a:noFill/>
        </p:spPr>
        <p:txBody>
          <a:bodyPr wrap="none" rtlCol="0">
            <a:spAutoFit/>
          </a:bodyPr>
          <a:lstStyle/>
          <a:p>
            <a:r>
              <a:rPr lang="en-US" sz="3600" dirty="0">
                <a:latin typeface="Calibri" pitchFamily="34" charset="0"/>
                <a:cs typeface="Calibri" pitchFamily="34" charset="0"/>
              </a:rPr>
              <a:t>Small Sample Test: Paired t-test</a:t>
            </a:r>
          </a:p>
        </p:txBody>
      </p:sp>
      <p:sp>
        <p:nvSpPr>
          <p:cNvPr id="5" name="TextBox 4"/>
          <p:cNvSpPr txBox="1"/>
          <p:nvPr/>
        </p:nvSpPr>
        <p:spPr>
          <a:xfrm>
            <a:off x="762000" y="1371600"/>
            <a:ext cx="7696200" cy="4708981"/>
          </a:xfrm>
          <a:prstGeom prst="rect">
            <a:avLst/>
          </a:prstGeom>
          <a:noFill/>
        </p:spPr>
        <p:txBody>
          <a:bodyPr wrap="square" rtlCol="0">
            <a:spAutoFit/>
          </a:bodyPr>
          <a:lstStyle/>
          <a:p>
            <a:pPr algn="just"/>
            <a:r>
              <a:rPr lang="en-US" sz="2000" b="1" dirty="0">
                <a:latin typeface="Calibri" pitchFamily="34" charset="0"/>
                <a:cs typeface="Calibri" pitchFamily="34" charset="0"/>
              </a:rPr>
              <a:t>When to use ?</a:t>
            </a:r>
          </a:p>
          <a:p>
            <a:pPr algn="just"/>
            <a:r>
              <a:rPr lang="en-US" sz="2000" dirty="0">
                <a:latin typeface="Calibri" pitchFamily="34" charset="0"/>
                <a:cs typeface="Calibri" pitchFamily="34" charset="0"/>
              </a:rPr>
              <a:t>If you want to check, effectiveness of a new treatment, a new method</a:t>
            </a:r>
          </a:p>
          <a:p>
            <a:pPr algn="just"/>
            <a:r>
              <a:rPr lang="en-US" sz="2000" dirty="0">
                <a:latin typeface="Calibri" pitchFamily="34" charset="0"/>
                <a:cs typeface="Calibri" pitchFamily="34" charset="0"/>
              </a:rPr>
              <a:t>employed or a training one can apply paired t-test. Here observations</a:t>
            </a:r>
          </a:p>
          <a:p>
            <a:pPr algn="just"/>
            <a:r>
              <a:rPr lang="en-US" sz="2000" dirty="0">
                <a:latin typeface="Calibri" pitchFamily="34" charset="0"/>
                <a:cs typeface="Calibri" pitchFamily="34" charset="0"/>
              </a:rPr>
              <a:t>on every unit are made before and after applying the treatment or</a:t>
            </a:r>
          </a:p>
          <a:p>
            <a:pPr algn="just"/>
            <a:r>
              <a:rPr lang="en-US" sz="2000" dirty="0">
                <a:latin typeface="Calibri" pitchFamily="34" charset="0"/>
                <a:cs typeface="Calibri" pitchFamily="34" charset="0"/>
              </a:rPr>
              <a:t>method. Hence if treatment or method is effective, there will be</a:t>
            </a:r>
          </a:p>
          <a:p>
            <a:pPr algn="just"/>
            <a:r>
              <a:rPr lang="en-US" sz="2000" dirty="0">
                <a:latin typeface="Calibri" pitchFamily="34" charset="0"/>
                <a:cs typeface="Calibri" pitchFamily="34" charset="0"/>
              </a:rPr>
              <a:t>significant difference in observations before applying it and after</a:t>
            </a:r>
          </a:p>
          <a:p>
            <a:pPr algn="just"/>
            <a:r>
              <a:rPr lang="en-US" sz="2000" dirty="0">
                <a:latin typeface="Calibri" pitchFamily="34" charset="0"/>
                <a:cs typeface="Calibri" pitchFamily="34" charset="0"/>
              </a:rPr>
              <a:t>applying it.</a:t>
            </a:r>
          </a:p>
          <a:p>
            <a:pPr algn="just"/>
            <a:endParaRPr lang="en-US" sz="2000" dirty="0">
              <a:latin typeface="Calibri" pitchFamily="34" charset="0"/>
              <a:cs typeface="Calibri" pitchFamily="34" charset="0"/>
            </a:endParaRPr>
          </a:p>
          <a:p>
            <a:pPr algn="just"/>
            <a:endParaRPr lang="en-US" sz="2000" dirty="0">
              <a:latin typeface="Calibri" pitchFamily="34" charset="0"/>
              <a:cs typeface="Calibri" pitchFamily="34" charset="0"/>
            </a:endParaRPr>
          </a:p>
          <a:p>
            <a:pPr algn="just"/>
            <a:endParaRPr lang="en-US" sz="2000" dirty="0">
              <a:latin typeface="Calibri" pitchFamily="34" charset="0"/>
              <a:cs typeface="Calibri" pitchFamily="34" charset="0"/>
            </a:endParaRPr>
          </a:p>
          <a:p>
            <a:pPr algn="just"/>
            <a:endParaRPr lang="en-US" sz="2000" dirty="0">
              <a:latin typeface="Calibri" pitchFamily="34" charset="0"/>
              <a:cs typeface="Calibri" pitchFamily="34" charset="0"/>
            </a:endParaRPr>
          </a:p>
          <a:p>
            <a:pPr algn="just"/>
            <a:r>
              <a:rPr lang="en-US" sz="2000" dirty="0">
                <a:latin typeface="Calibri" pitchFamily="34" charset="0"/>
                <a:cs typeface="Calibri" pitchFamily="34" charset="0"/>
              </a:rPr>
              <a:t>Where,</a:t>
            </a:r>
          </a:p>
          <a:p>
            <a:pPr algn="just"/>
            <a:r>
              <a:rPr lang="en-US" sz="2000" dirty="0" err="1">
                <a:latin typeface="Calibri" pitchFamily="34" charset="0"/>
                <a:cs typeface="Calibri" pitchFamily="34" charset="0"/>
              </a:rPr>
              <a:t>x̅</a:t>
            </a:r>
            <a:r>
              <a:rPr lang="en-US" sz="2000" baseline="-25000" dirty="0" err="1">
                <a:latin typeface="Calibri" pitchFamily="34" charset="0"/>
                <a:cs typeface="Calibri" pitchFamily="34" charset="0"/>
              </a:rPr>
              <a:t>D</a:t>
            </a:r>
            <a:r>
              <a:rPr lang="en-US" sz="2000" dirty="0">
                <a:latin typeface="Calibri" pitchFamily="34" charset="0"/>
                <a:cs typeface="Calibri" pitchFamily="34" charset="0"/>
              </a:rPr>
              <a:t> = Mean of differences of ‘n’ paired observations (samples).</a:t>
            </a:r>
          </a:p>
          <a:p>
            <a:pPr algn="just"/>
            <a:r>
              <a:rPr lang="en-US" sz="2000" dirty="0">
                <a:latin typeface="Calibri" pitchFamily="34" charset="0"/>
                <a:cs typeface="Calibri" pitchFamily="34" charset="0"/>
              </a:rPr>
              <a:t>S</a:t>
            </a:r>
            <a:r>
              <a:rPr lang="en-US" sz="2000" baseline="-25000" dirty="0">
                <a:latin typeface="Calibri" pitchFamily="34" charset="0"/>
                <a:cs typeface="Calibri" pitchFamily="34" charset="0"/>
              </a:rPr>
              <a:t>D</a:t>
            </a:r>
            <a:r>
              <a:rPr lang="en-US" sz="2000" dirty="0">
                <a:latin typeface="Calibri" pitchFamily="34" charset="0"/>
                <a:cs typeface="Calibri" pitchFamily="34" charset="0"/>
              </a:rPr>
              <a:t> = S.D. of differences of ‘n’ paired observations (samples).</a:t>
            </a:r>
          </a:p>
          <a:p>
            <a:pPr algn="just"/>
            <a:r>
              <a:rPr lang="en-US" sz="2000" dirty="0">
                <a:latin typeface="Calibri" pitchFamily="34" charset="0"/>
                <a:cs typeface="Calibri" pitchFamily="34" charset="0"/>
              </a:rPr>
              <a:t>μ</a:t>
            </a:r>
            <a:r>
              <a:rPr lang="en-US" sz="2000" baseline="-25000" dirty="0">
                <a:latin typeface="Calibri" pitchFamily="34" charset="0"/>
                <a:cs typeface="Calibri" pitchFamily="34" charset="0"/>
              </a:rPr>
              <a:t>0</a:t>
            </a:r>
            <a:r>
              <a:rPr lang="en-US" sz="2000" dirty="0">
                <a:latin typeface="Calibri" pitchFamily="34" charset="0"/>
                <a:cs typeface="Calibri" pitchFamily="34" charset="0"/>
              </a:rPr>
              <a:t> = Mean of differences of ‘n’ paired observations under H</a:t>
            </a:r>
            <a:r>
              <a:rPr lang="en-US" sz="2000" baseline="-25000" dirty="0">
                <a:latin typeface="Calibri" pitchFamily="34" charset="0"/>
                <a:cs typeface="Calibri" pitchFamily="34" charset="0"/>
              </a:rPr>
              <a:t>0 (samples)</a:t>
            </a:r>
            <a:r>
              <a:rPr lang="en-US" sz="2000" dirty="0">
                <a:latin typeface="Calibri" pitchFamily="34" charset="0"/>
                <a:cs typeface="Calibri" pitchFamily="34" charset="0"/>
              </a:rPr>
              <a:t>.</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3671" y="3352800"/>
            <a:ext cx="2057400" cy="1006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00564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457201"/>
            <a:ext cx="5616602" cy="646331"/>
          </a:xfrm>
          <a:prstGeom prst="rect">
            <a:avLst/>
          </a:prstGeom>
          <a:noFill/>
        </p:spPr>
        <p:txBody>
          <a:bodyPr wrap="none" rtlCol="0">
            <a:spAutoFit/>
          </a:bodyPr>
          <a:lstStyle/>
          <a:p>
            <a:r>
              <a:rPr lang="en-US" sz="3600" dirty="0">
                <a:latin typeface="Calibri" pitchFamily="34" charset="0"/>
                <a:cs typeface="Calibri" pitchFamily="34" charset="0"/>
              </a:rPr>
              <a:t>Hypothesis on : Paired t-test</a:t>
            </a:r>
          </a:p>
        </p:txBody>
      </p:sp>
      <p:sp>
        <p:nvSpPr>
          <p:cNvPr id="5" name="TextBox 4"/>
          <p:cNvSpPr txBox="1"/>
          <p:nvPr/>
        </p:nvSpPr>
        <p:spPr>
          <a:xfrm>
            <a:off x="762000" y="1487031"/>
            <a:ext cx="7696200" cy="1938992"/>
          </a:xfrm>
          <a:prstGeom prst="rect">
            <a:avLst/>
          </a:prstGeom>
          <a:noFill/>
        </p:spPr>
        <p:txBody>
          <a:bodyPr wrap="square" rtlCol="0">
            <a:spAutoFit/>
          </a:bodyPr>
          <a:lstStyle/>
          <a:p>
            <a:pPr algn="just"/>
            <a:r>
              <a:rPr lang="en-US" sz="2000" dirty="0">
                <a:latin typeface="Calibri" pitchFamily="34" charset="0"/>
                <a:cs typeface="Calibri" pitchFamily="34" charset="0"/>
              </a:rPr>
              <a:t>Here we test whether the given two sample belongs to same population</a:t>
            </a:r>
          </a:p>
          <a:p>
            <a:pPr algn="just"/>
            <a:r>
              <a:rPr lang="en-US" sz="2000" dirty="0">
                <a:latin typeface="Calibri" pitchFamily="34" charset="0"/>
                <a:cs typeface="Calibri" pitchFamily="34" charset="0"/>
              </a:rPr>
              <a:t>or not. This can also be taken as there is no significant difference in</a:t>
            </a:r>
          </a:p>
          <a:p>
            <a:pPr algn="just"/>
            <a:r>
              <a:rPr lang="en-US" sz="2000" dirty="0">
                <a:latin typeface="Calibri" pitchFamily="34" charset="0"/>
                <a:cs typeface="Calibri" pitchFamily="34" charset="0"/>
              </a:rPr>
              <a:t>samples before and after applying some treatment or method.</a:t>
            </a:r>
          </a:p>
          <a:p>
            <a:pPr algn="just"/>
            <a:endParaRPr lang="en-US" sz="2000" dirty="0">
              <a:latin typeface="Calibri" pitchFamily="34" charset="0"/>
              <a:cs typeface="Calibri" pitchFamily="34" charset="0"/>
            </a:endParaRPr>
          </a:p>
          <a:p>
            <a:pPr marL="342900" indent="-342900" algn="just">
              <a:buFont typeface="Arial" pitchFamily="34" charset="0"/>
              <a:buChar char="•"/>
            </a:pPr>
            <a:r>
              <a:rPr lang="en-US" sz="2000" dirty="0">
                <a:latin typeface="Calibri" pitchFamily="34" charset="0"/>
                <a:cs typeface="Calibri" pitchFamily="34" charset="0"/>
              </a:rPr>
              <a:t>H</a:t>
            </a:r>
            <a:r>
              <a:rPr lang="en-US" sz="2000" baseline="-25000" dirty="0">
                <a:latin typeface="Calibri" pitchFamily="34" charset="0"/>
                <a:cs typeface="Calibri" pitchFamily="34" charset="0"/>
              </a:rPr>
              <a:t>0</a:t>
            </a:r>
            <a:r>
              <a:rPr lang="en-US" sz="2000" dirty="0">
                <a:latin typeface="Calibri" pitchFamily="34" charset="0"/>
                <a:cs typeface="Calibri" pitchFamily="34" charset="0"/>
              </a:rPr>
              <a:t>: Mean of samples before and after treatment is same.</a:t>
            </a:r>
          </a:p>
          <a:p>
            <a:pPr marL="342900" indent="-342900" algn="just">
              <a:buFont typeface="Arial" pitchFamily="34" charset="0"/>
              <a:buChar char="•"/>
            </a:pPr>
            <a:r>
              <a:rPr lang="en-US" sz="2000" dirty="0">
                <a:latin typeface="Calibri" pitchFamily="34" charset="0"/>
                <a:cs typeface="Calibri" pitchFamily="34" charset="0"/>
              </a:rPr>
              <a:t>H</a:t>
            </a:r>
            <a:r>
              <a:rPr lang="en-US" sz="2000" baseline="-25000" dirty="0">
                <a:latin typeface="Calibri" pitchFamily="34" charset="0"/>
                <a:cs typeface="Calibri" pitchFamily="34" charset="0"/>
              </a:rPr>
              <a:t>a</a:t>
            </a:r>
            <a:r>
              <a:rPr lang="en-US" sz="2000" dirty="0">
                <a:latin typeface="Calibri" pitchFamily="34" charset="0"/>
                <a:cs typeface="Calibri" pitchFamily="34" charset="0"/>
              </a:rPr>
              <a:t>: Mean of samples before and after treatment is not same.</a:t>
            </a:r>
          </a:p>
        </p:txBody>
      </p:sp>
    </p:spTree>
    <p:extLst>
      <p:ext uri="{BB962C8B-B14F-4D97-AF65-F5344CB8AC3E}">
        <p14:creationId xmlns:p14="http://schemas.microsoft.com/office/powerpoint/2010/main" val="42851895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457201"/>
            <a:ext cx="6572697" cy="646331"/>
          </a:xfrm>
          <a:prstGeom prst="rect">
            <a:avLst/>
          </a:prstGeom>
          <a:noFill/>
        </p:spPr>
        <p:txBody>
          <a:bodyPr wrap="none" rtlCol="0">
            <a:spAutoFit/>
          </a:bodyPr>
          <a:lstStyle/>
          <a:p>
            <a:r>
              <a:rPr lang="en-US" sz="3600" dirty="0">
                <a:latin typeface="Calibri" pitchFamily="34" charset="0"/>
                <a:cs typeface="Calibri" pitchFamily="34" charset="0"/>
              </a:rPr>
              <a:t>Small Sample Test: Chi-square test</a:t>
            </a:r>
          </a:p>
        </p:txBody>
      </p:sp>
      <p:sp>
        <p:nvSpPr>
          <p:cNvPr id="5" name="TextBox 4"/>
          <p:cNvSpPr txBox="1"/>
          <p:nvPr/>
        </p:nvSpPr>
        <p:spPr>
          <a:xfrm>
            <a:off x="762000" y="1371600"/>
            <a:ext cx="7696200" cy="3477875"/>
          </a:xfrm>
          <a:prstGeom prst="rect">
            <a:avLst/>
          </a:prstGeom>
          <a:noFill/>
        </p:spPr>
        <p:txBody>
          <a:bodyPr wrap="square" rtlCol="0">
            <a:spAutoFit/>
          </a:bodyPr>
          <a:lstStyle/>
          <a:p>
            <a:pPr algn="just"/>
            <a:r>
              <a:rPr lang="en-US" sz="2000" b="1" dirty="0">
                <a:latin typeface="Calibri" pitchFamily="34" charset="0"/>
                <a:cs typeface="Calibri" pitchFamily="34" charset="0"/>
              </a:rPr>
              <a:t>When to use ?</a:t>
            </a:r>
          </a:p>
          <a:p>
            <a:pPr algn="just"/>
            <a:r>
              <a:rPr lang="en-US" sz="2000" dirty="0">
                <a:latin typeface="Calibri" pitchFamily="34" charset="0"/>
                <a:cs typeface="Calibri" pitchFamily="34" charset="0"/>
              </a:rPr>
              <a:t>If you have attribute data and if you want to test whether any two</a:t>
            </a:r>
          </a:p>
          <a:p>
            <a:pPr algn="just"/>
            <a:r>
              <a:rPr lang="en-US" sz="2000" dirty="0">
                <a:latin typeface="Calibri" pitchFamily="34" charset="0"/>
                <a:cs typeface="Calibri" pitchFamily="34" charset="0"/>
              </a:rPr>
              <a:t>attributes are associated with each other or they are independent of</a:t>
            </a:r>
          </a:p>
          <a:p>
            <a:pPr algn="just"/>
            <a:r>
              <a:rPr lang="en-US" sz="2000" dirty="0">
                <a:latin typeface="Calibri" pitchFamily="34" charset="0"/>
                <a:cs typeface="Calibri" pitchFamily="34" charset="0"/>
              </a:rPr>
              <a:t>each other, we can use Chi-Square test for checking independence of</a:t>
            </a:r>
          </a:p>
          <a:p>
            <a:pPr algn="just"/>
            <a:r>
              <a:rPr lang="en-US" sz="2000" dirty="0">
                <a:latin typeface="Calibri" pitchFamily="34" charset="0"/>
                <a:cs typeface="Calibri" pitchFamily="34" charset="0"/>
              </a:rPr>
              <a:t>attributes.</a:t>
            </a:r>
          </a:p>
          <a:p>
            <a:pPr algn="just"/>
            <a:endParaRPr lang="en-US" sz="2000" dirty="0">
              <a:latin typeface="Calibri" pitchFamily="34" charset="0"/>
              <a:cs typeface="Calibri" pitchFamily="34" charset="0"/>
            </a:endParaRPr>
          </a:p>
          <a:p>
            <a:pPr algn="just"/>
            <a:endParaRPr lang="en-US" sz="2000" dirty="0">
              <a:latin typeface="Calibri" pitchFamily="34" charset="0"/>
              <a:cs typeface="Calibri" pitchFamily="34" charset="0"/>
            </a:endParaRPr>
          </a:p>
          <a:p>
            <a:pPr algn="just"/>
            <a:endParaRPr lang="en-US" sz="2000" dirty="0">
              <a:latin typeface="Calibri" pitchFamily="34" charset="0"/>
              <a:cs typeface="Calibri" pitchFamily="34" charset="0"/>
            </a:endParaRPr>
          </a:p>
          <a:p>
            <a:pPr algn="just"/>
            <a:r>
              <a:rPr lang="en-US" sz="2000" dirty="0">
                <a:latin typeface="Calibri" pitchFamily="34" charset="0"/>
                <a:cs typeface="Calibri" pitchFamily="34" charset="0"/>
              </a:rPr>
              <a:t>Where,</a:t>
            </a:r>
          </a:p>
          <a:p>
            <a:pPr algn="just"/>
            <a:r>
              <a:rPr lang="en-US" sz="2000" dirty="0" err="1">
                <a:latin typeface="Calibri" pitchFamily="34" charset="0"/>
                <a:cs typeface="Calibri" pitchFamily="34" charset="0"/>
              </a:rPr>
              <a:t>O</a:t>
            </a:r>
            <a:r>
              <a:rPr lang="en-US" sz="2000" baseline="-25000" dirty="0" err="1">
                <a:latin typeface="Calibri" pitchFamily="34" charset="0"/>
                <a:cs typeface="Calibri" pitchFamily="34" charset="0"/>
              </a:rPr>
              <a:t>i</a:t>
            </a:r>
            <a:r>
              <a:rPr lang="en-US" sz="2000" dirty="0">
                <a:latin typeface="Calibri" pitchFamily="34" charset="0"/>
                <a:cs typeface="Calibri" pitchFamily="34" charset="0"/>
              </a:rPr>
              <a:t> = Observed frequency or Cell count</a:t>
            </a:r>
          </a:p>
          <a:p>
            <a:pPr algn="just"/>
            <a:r>
              <a:rPr lang="en-US" sz="2000" dirty="0" err="1">
                <a:latin typeface="Calibri" pitchFamily="34" charset="0"/>
                <a:cs typeface="Calibri" pitchFamily="34" charset="0"/>
              </a:rPr>
              <a:t>E</a:t>
            </a:r>
            <a:r>
              <a:rPr lang="en-US" sz="2000" baseline="-25000" dirty="0" err="1">
                <a:latin typeface="Calibri" pitchFamily="34" charset="0"/>
                <a:cs typeface="Calibri" pitchFamily="34" charset="0"/>
              </a:rPr>
              <a:t>i</a:t>
            </a:r>
            <a:r>
              <a:rPr lang="en-US" sz="2000" dirty="0">
                <a:latin typeface="Calibri" pitchFamily="34" charset="0"/>
                <a:cs typeface="Calibri" pitchFamily="34" charset="0"/>
              </a:rPr>
              <a:t> = Expected frequency or Cell count</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5834" y="2821513"/>
            <a:ext cx="2250474"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76043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457201"/>
            <a:ext cx="6029023" cy="646331"/>
          </a:xfrm>
          <a:prstGeom prst="rect">
            <a:avLst/>
          </a:prstGeom>
          <a:noFill/>
        </p:spPr>
        <p:txBody>
          <a:bodyPr wrap="none" rtlCol="0">
            <a:spAutoFit/>
          </a:bodyPr>
          <a:lstStyle/>
          <a:p>
            <a:r>
              <a:rPr lang="en-US" sz="3600" dirty="0">
                <a:latin typeface="Calibri" pitchFamily="34" charset="0"/>
                <a:cs typeface="Calibri" pitchFamily="34" charset="0"/>
              </a:rPr>
              <a:t>Hypothesis on : Chi-Square test</a:t>
            </a:r>
          </a:p>
        </p:txBody>
      </p:sp>
      <p:sp>
        <p:nvSpPr>
          <p:cNvPr id="5" name="TextBox 4"/>
          <p:cNvSpPr txBox="1"/>
          <p:nvPr/>
        </p:nvSpPr>
        <p:spPr>
          <a:xfrm>
            <a:off x="762000" y="1487031"/>
            <a:ext cx="7696200" cy="1631216"/>
          </a:xfrm>
          <a:prstGeom prst="rect">
            <a:avLst/>
          </a:prstGeom>
          <a:noFill/>
        </p:spPr>
        <p:txBody>
          <a:bodyPr wrap="square" rtlCol="0">
            <a:spAutoFit/>
          </a:bodyPr>
          <a:lstStyle/>
          <a:p>
            <a:pPr algn="just"/>
            <a:r>
              <a:rPr lang="en-US" sz="2000" dirty="0">
                <a:latin typeface="Calibri" pitchFamily="34" charset="0"/>
                <a:cs typeface="Calibri" pitchFamily="34" charset="0"/>
              </a:rPr>
              <a:t>Here we test whether attributes in the given data are independent of each other or not.</a:t>
            </a:r>
          </a:p>
          <a:p>
            <a:pPr algn="just"/>
            <a:endParaRPr lang="en-US" sz="2000" dirty="0">
              <a:latin typeface="Calibri" pitchFamily="34" charset="0"/>
              <a:cs typeface="Calibri" pitchFamily="34" charset="0"/>
            </a:endParaRPr>
          </a:p>
          <a:p>
            <a:pPr marL="342900" indent="-342900" algn="just">
              <a:buFont typeface="Arial" pitchFamily="34" charset="0"/>
              <a:buChar char="•"/>
            </a:pPr>
            <a:r>
              <a:rPr lang="en-US" sz="2000" dirty="0">
                <a:latin typeface="Calibri" pitchFamily="34" charset="0"/>
                <a:cs typeface="Calibri" pitchFamily="34" charset="0"/>
              </a:rPr>
              <a:t>H</a:t>
            </a:r>
            <a:r>
              <a:rPr lang="en-US" sz="2000" baseline="-25000" dirty="0">
                <a:latin typeface="Calibri" pitchFamily="34" charset="0"/>
                <a:cs typeface="Calibri" pitchFamily="34" charset="0"/>
              </a:rPr>
              <a:t>0</a:t>
            </a:r>
            <a:r>
              <a:rPr lang="en-US" sz="2000" dirty="0">
                <a:latin typeface="Calibri" pitchFamily="34" charset="0"/>
                <a:cs typeface="Calibri" pitchFamily="34" charset="0"/>
              </a:rPr>
              <a:t>: Two attributes are independent of each other.</a:t>
            </a:r>
          </a:p>
          <a:p>
            <a:pPr marL="342900" indent="-342900" algn="just">
              <a:buFont typeface="Arial" pitchFamily="34" charset="0"/>
              <a:buChar char="•"/>
            </a:pPr>
            <a:r>
              <a:rPr lang="en-US" sz="2000" dirty="0">
                <a:latin typeface="Calibri" pitchFamily="34" charset="0"/>
                <a:cs typeface="Calibri" pitchFamily="34" charset="0"/>
              </a:rPr>
              <a:t>H</a:t>
            </a:r>
            <a:r>
              <a:rPr lang="en-US" sz="2000" baseline="-25000" dirty="0">
                <a:latin typeface="Calibri" pitchFamily="34" charset="0"/>
                <a:cs typeface="Calibri" pitchFamily="34" charset="0"/>
              </a:rPr>
              <a:t>a</a:t>
            </a:r>
            <a:r>
              <a:rPr lang="en-US" sz="2000" dirty="0">
                <a:latin typeface="Calibri" pitchFamily="34" charset="0"/>
                <a:cs typeface="Calibri" pitchFamily="34" charset="0"/>
              </a:rPr>
              <a:t>: Two attributes are not independent of each other.</a:t>
            </a:r>
          </a:p>
        </p:txBody>
      </p:sp>
    </p:spTree>
    <p:extLst>
      <p:ext uri="{BB962C8B-B14F-4D97-AF65-F5344CB8AC3E}">
        <p14:creationId xmlns:p14="http://schemas.microsoft.com/office/powerpoint/2010/main" val="18505415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457201"/>
            <a:ext cx="4778616" cy="646331"/>
          </a:xfrm>
          <a:prstGeom prst="rect">
            <a:avLst/>
          </a:prstGeom>
          <a:noFill/>
        </p:spPr>
        <p:txBody>
          <a:bodyPr wrap="none" rtlCol="0">
            <a:spAutoFit/>
          </a:bodyPr>
          <a:lstStyle/>
          <a:p>
            <a:r>
              <a:rPr lang="en-US" sz="3600" dirty="0">
                <a:latin typeface="Calibri" pitchFamily="34" charset="0"/>
                <a:cs typeface="Calibri" pitchFamily="34" charset="0"/>
              </a:rPr>
              <a:t>Small Sample Test: F test</a:t>
            </a:r>
          </a:p>
        </p:txBody>
      </p:sp>
      <p:sp>
        <p:nvSpPr>
          <p:cNvPr id="5" name="TextBox 4"/>
          <p:cNvSpPr txBox="1"/>
          <p:nvPr/>
        </p:nvSpPr>
        <p:spPr>
          <a:xfrm>
            <a:off x="762000" y="1143000"/>
            <a:ext cx="7696200" cy="3139321"/>
          </a:xfrm>
          <a:prstGeom prst="rect">
            <a:avLst/>
          </a:prstGeom>
          <a:noFill/>
        </p:spPr>
        <p:txBody>
          <a:bodyPr wrap="square" rtlCol="0">
            <a:spAutoFit/>
          </a:bodyPr>
          <a:lstStyle/>
          <a:p>
            <a:pPr algn="just"/>
            <a:r>
              <a:rPr lang="en-US" b="1" dirty="0">
                <a:latin typeface="Calibri" pitchFamily="34" charset="0"/>
                <a:cs typeface="Calibri" pitchFamily="34" charset="0"/>
              </a:rPr>
              <a:t>When to use ?</a:t>
            </a:r>
          </a:p>
          <a:p>
            <a:pPr algn="just"/>
            <a:r>
              <a:rPr lang="en-US" dirty="0">
                <a:latin typeface="Calibri" pitchFamily="34" charset="0"/>
                <a:cs typeface="Calibri" pitchFamily="34" charset="0"/>
              </a:rPr>
              <a:t>If you have two different samples and you want to know whether</a:t>
            </a:r>
          </a:p>
          <a:p>
            <a:pPr algn="just"/>
            <a:r>
              <a:rPr lang="en-US" dirty="0">
                <a:latin typeface="Calibri" pitchFamily="34" charset="0"/>
                <a:cs typeface="Calibri" pitchFamily="34" charset="0"/>
              </a:rPr>
              <a:t>these two sample have same population variance or not, one can use</a:t>
            </a:r>
          </a:p>
          <a:p>
            <a:pPr algn="just"/>
            <a:r>
              <a:rPr lang="en-US" dirty="0">
                <a:latin typeface="Calibri" pitchFamily="34" charset="0"/>
                <a:cs typeface="Calibri" pitchFamily="34" charset="0"/>
              </a:rPr>
              <a:t>F test.</a:t>
            </a:r>
          </a:p>
          <a:p>
            <a:pPr algn="just"/>
            <a:endParaRPr lang="en-US" dirty="0">
              <a:latin typeface="Calibri" pitchFamily="34" charset="0"/>
              <a:cs typeface="Calibri" pitchFamily="34" charset="0"/>
            </a:endParaRPr>
          </a:p>
          <a:p>
            <a:pPr algn="just"/>
            <a:endParaRPr lang="en-US" dirty="0">
              <a:latin typeface="Calibri" pitchFamily="34" charset="0"/>
              <a:cs typeface="Calibri" pitchFamily="34" charset="0"/>
            </a:endParaRPr>
          </a:p>
          <a:p>
            <a:pPr algn="just"/>
            <a:endParaRPr lang="en-US" dirty="0">
              <a:latin typeface="Calibri" pitchFamily="34" charset="0"/>
              <a:cs typeface="Calibri" pitchFamily="34" charset="0"/>
            </a:endParaRPr>
          </a:p>
          <a:p>
            <a:pPr algn="just"/>
            <a:endParaRPr lang="en-US" dirty="0">
              <a:latin typeface="Calibri" pitchFamily="34" charset="0"/>
              <a:cs typeface="Calibri" pitchFamily="34" charset="0"/>
            </a:endParaRPr>
          </a:p>
          <a:p>
            <a:pPr algn="just"/>
            <a:r>
              <a:rPr lang="en-US" dirty="0">
                <a:latin typeface="Calibri" pitchFamily="34" charset="0"/>
                <a:cs typeface="Calibri" pitchFamily="34" charset="0"/>
              </a:rPr>
              <a:t>Where,</a:t>
            </a:r>
          </a:p>
          <a:p>
            <a:pPr algn="just"/>
            <a:r>
              <a:rPr lang="en-US" dirty="0">
                <a:latin typeface="Calibri" pitchFamily="34" charset="0"/>
                <a:cs typeface="Calibri" pitchFamily="34" charset="0"/>
              </a:rPr>
              <a:t>S</a:t>
            </a:r>
            <a:r>
              <a:rPr lang="en-US" baseline="-25000" dirty="0">
                <a:latin typeface="Calibri" pitchFamily="34" charset="0"/>
                <a:cs typeface="Calibri" pitchFamily="34" charset="0"/>
              </a:rPr>
              <a:t>1</a:t>
            </a:r>
            <a:r>
              <a:rPr lang="en-US" baseline="30000" dirty="0">
                <a:latin typeface="Calibri" pitchFamily="34" charset="0"/>
                <a:cs typeface="Calibri" pitchFamily="34" charset="0"/>
              </a:rPr>
              <a:t>2</a:t>
            </a:r>
            <a:r>
              <a:rPr lang="en-US" baseline="-25000" dirty="0">
                <a:latin typeface="Calibri" pitchFamily="34" charset="0"/>
                <a:cs typeface="Calibri" pitchFamily="34" charset="0"/>
              </a:rPr>
              <a:t>  </a:t>
            </a:r>
            <a:r>
              <a:rPr lang="en-US" dirty="0">
                <a:latin typeface="Calibri" pitchFamily="34" charset="0"/>
                <a:cs typeface="Calibri" pitchFamily="34" charset="0"/>
              </a:rPr>
              <a:t>= Sample variance of first sample of size n</a:t>
            </a:r>
            <a:r>
              <a:rPr lang="en-US" baseline="-25000" dirty="0">
                <a:latin typeface="Calibri" pitchFamily="34" charset="0"/>
                <a:cs typeface="Calibri" pitchFamily="34" charset="0"/>
              </a:rPr>
              <a:t>1</a:t>
            </a:r>
          </a:p>
          <a:p>
            <a:pPr algn="just"/>
            <a:r>
              <a:rPr lang="en-US" dirty="0">
                <a:latin typeface="Calibri" pitchFamily="34" charset="0"/>
                <a:cs typeface="Calibri" pitchFamily="34" charset="0"/>
              </a:rPr>
              <a:t>S</a:t>
            </a:r>
            <a:r>
              <a:rPr lang="en-US" baseline="-25000" dirty="0">
                <a:latin typeface="Calibri" pitchFamily="34" charset="0"/>
                <a:cs typeface="Calibri" pitchFamily="34" charset="0"/>
              </a:rPr>
              <a:t>2</a:t>
            </a:r>
            <a:r>
              <a:rPr lang="en-US" baseline="30000" dirty="0">
                <a:latin typeface="Calibri" pitchFamily="34" charset="0"/>
                <a:cs typeface="Calibri" pitchFamily="34" charset="0"/>
              </a:rPr>
              <a:t>2 </a:t>
            </a:r>
            <a:r>
              <a:rPr lang="en-US" dirty="0">
                <a:latin typeface="Calibri" pitchFamily="34" charset="0"/>
                <a:cs typeface="Calibri" pitchFamily="34" charset="0"/>
              </a:rPr>
              <a:t> = Sample variance of second sample of size n</a:t>
            </a:r>
            <a:r>
              <a:rPr lang="en-US" baseline="-25000" dirty="0">
                <a:latin typeface="Calibri" pitchFamily="34" charset="0"/>
                <a:cs typeface="Calibri" pitchFamily="34" charset="0"/>
              </a:rPr>
              <a:t>2</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270760"/>
            <a:ext cx="1371600" cy="1143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CF191FD6-2435-464C-82DE-7F95533A6B52}"/>
              </a:ext>
            </a:extLst>
          </p:cNvPr>
          <p:cNvSpPr txBox="1"/>
          <p:nvPr/>
        </p:nvSpPr>
        <p:spPr>
          <a:xfrm>
            <a:off x="762000" y="4676755"/>
            <a:ext cx="7696200" cy="1477328"/>
          </a:xfrm>
          <a:prstGeom prst="rect">
            <a:avLst/>
          </a:prstGeom>
          <a:noFill/>
        </p:spPr>
        <p:txBody>
          <a:bodyPr wrap="square" rtlCol="0">
            <a:spAutoFit/>
          </a:bodyPr>
          <a:lstStyle/>
          <a:p>
            <a:pPr algn="just"/>
            <a:r>
              <a:rPr lang="en-US" dirty="0">
                <a:latin typeface="Calibri" pitchFamily="34" charset="0"/>
                <a:cs typeface="Calibri" pitchFamily="34" charset="0"/>
              </a:rPr>
              <a:t>Comparing two variances is useful in several cases, including:</a:t>
            </a:r>
          </a:p>
          <a:p>
            <a:pPr marL="285750" indent="-285750" algn="just">
              <a:buFont typeface="Arial" panose="020B0604020202020204" pitchFamily="34" charset="0"/>
              <a:buChar char="•"/>
            </a:pPr>
            <a:r>
              <a:rPr lang="en-US" dirty="0">
                <a:latin typeface="Calibri" pitchFamily="34" charset="0"/>
                <a:cs typeface="Calibri" pitchFamily="34" charset="0"/>
              </a:rPr>
              <a:t>When you want to perform a two samples t-test to check the equality of the variances of the two samples</a:t>
            </a:r>
          </a:p>
          <a:p>
            <a:pPr marL="285750" indent="-285750" algn="just">
              <a:buFont typeface="Arial" panose="020B0604020202020204" pitchFamily="34" charset="0"/>
              <a:buChar char="•"/>
            </a:pPr>
            <a:r>
              <a:rPr lang="en-US" dirty="0">
                <a:latin typeface="Calibri" pitchFamily="34" charset="0"/>
                <a:cs typeface="Calibri" pitchFamily="34" charset="0"/>
              </a:rPr>
              <a:t>When you want to compare the variability of a new measurement method to an old one. Does the new method reduce the variability of the measure?</a:t>
            </a:r>
          </a:p>
        </p:txBody>
      </p:sp>
    </p:spTree>
    <p:extLst>
      <p:ext uri="{BB962C8B-B14F-4D97-AF65-F5344CB8AC3E}">
        <p14:creationId xmlns:p14="http://schemas.microsoft.com/office/powerpoint/2010/main" val="16470737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457201"/>
            <a:ext cx="4204484" cy="646331"/>
          </a:xfrm>
          <a:prstGeom prst="rect">
            <a:avLst/>
          </a:prstGeom>
          <a:noFill/>
        </p:spPr>
        <p:txBody>
          <a:bodyPr wrap="none" rtlCol="0">
            <a:spAutoFit/>
          </a:bodyPr>
          <a:lstStyle/>
          <a:p>
            <a:r>
              <a:rPr lang="en-US" sz="3600" dirty="0">
                <a:latin typeface="Calibri" pitchFamily="34" charset="0"/>
                <a:cs typeface="Calibri" pitchFamily="34" charset="0"/>
              </a:rPr>
              <a:t>Hypothesis on : F test</a:t>
            </a:r>
          </a:p>
        </p:txBody>
      </p:sp>
      <p:sp>
        <p:nvSpPr>
          <p:cNvPr id="5" name="TextBox 4"/>
          <p:cNvSpPr txBox="1"/>
          <p:nvPr/>
        </p:nvSpPr>
        <p:spPr>
          <a:xfrm>
            <a:off x="762000" y="1487031"/>
            <a:ext cx="7696200" cy="1323439"/>
          </a:xfrm>
          <a:prstGeom prst="rect">
            <a:avLst/>
          </a:prstGeom>
          <a:noFill/>
        </p:spPr>
        <p:txBody>
          <a:bodyPr wrap="square" rtlCol="0">
            <a:spAutoFit/>
          </a:bodyPr>
          <a:lstStyle/>
          <a:p>
            <a:pPr algn="just"/>
            <a:r>
              <a:rPr lang="en-US" sz="2000" dirty="0">
                <a:latin typeface="Calibri" pitchFamily="34" charset="0"/>
                <a:cs typeface="Calibri" pitchFamily="34" charset="0"/>
              </a:rPr>
              <a:t>Here we test whether two samples have same variance or not.</a:t>
            </a:r>
          </a:p>
          <a:p>
            <a:pPr algn="just"/>
            <a:endParaRPr lang="en-US" sz="2000" dirty="0">
              <a:latin typeface="Calibri" pitchFamily="34" charset="0"/>
              <a:cs typeface="Calibri" pitchFamily="34" charset="0"/>
            </a:endParaRPr>
          </a:p>
          <a:p>
            <a:pPr marL="342900" indent="-342900" algn="just">
              <a:buFont typeface="Arial" pitchFamily="34" charset="0"/>
              <a:buChar char="•"/>
            </a:pPr>
            <a:r>
              <a:rPr lang="en-US" sz="2000" dirty="0">
                <a:latin typeface="Calibri" pitchFamily="34" charset="0"/>
                <a:cs typeface="Calibri" pitchFamily="34" charset="0"/>
              </a:rPr>
              <a:t>H</a:t>
            </a:r>
            <a:r>
              <a:rPr lang="en-US" sz="2000" baseline="-25000" dirty="0">
                <a:latin typeface="Calibri" pitchFamily="34" charset="0"/>
                <a:cs typeface="Calibri" pitchFamily="34" charset="0"/>
              </a:rPr>
              <a:t>0</a:t>
            </a:r>
            <a:r>
              <a:rPr lang="en-US" sz="2000" dirty="0">
                <a:latin typeface="Calibri" pitchFamily="34" charset="0"/>
                <a:cs typeface="Calibri" pitchFamily="34" charset="0"/>
              </a:rPr>
              <a:t>: Variance ratio is one</a:t>
            </a:r>
          </a:p>
          <a:p>
            <a:pPr marL="342900" indent="-342900" algn="just">
              <a:buFont typeface="Arial" pitchFamily="34" charset="0"/>
              <a:buChar char="•"/>
            </a:pPr>
            <a:r>
              <a:rPr lang="en-US" sz="2000" dirty="0">
                <a:latin typeface="Calibri" pitchFamily="34" charset="0"/>
                <a:cs typeface="Calibri" pitchFamily="34" charset="0"/>
              </a:rPr>
              <a:t>H</a:t>
            </a:r>
            <a:r>
              <a:rPr lang="en-US" sz="2000" baseline="-25000" dirty="0">
                <a:latin typeface="Calibri" pitchFamily="34" charset="0"/>
                <a:cs typeface="Calibri" pitchFamily="34" charset="0"/>
              </a:rPr>
              <a:t>a</a:t>
            </a:r>
            <a:r>
              <a:rPr lang="en-US" sz="2000" dirty="0">
                <a:latin typeface="Calibri" pitchFamily="34" charset="0"/>
                <a:cs typeface="Calibri" pitchFamily="34" charset="0"/>
              </a:rPr>
              <a:t>: Variance ratio not equal to one</a:t>
            </a:r>
          </a:p>
        </p:txBody>
      </p:sp>
    </p:spTree>
    <p:extLst>
      <p:ext uri="{BB962C8B-B14F-4D97-AF65-F5344CB8AC3E}">
        <p14:creationId xmlns:p14="http://schemas.microsoft.com/office/powerpoint/2010/main" val="3711601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4094904" cy="646331"/>
          </a:xfrm>
          <a:prstGeom prst="rect">
            <a:avLst/>
          </a:prstGeom>
          <a:noFill/>
        </p:spPr>
        <p:txBody>
          <a:bodyPr wrap="none" rtlCol="0">
            <a:spAutoFit/>
          </a:bodyPr>
          <a:lstStyle/>
          <a:p>
            <a:r>
              <a:rPr lang="en-US" sz="3600" dirty="0">
                <a:latin typeface="Calibri" pitchFamily="34" charset="0"/>
                <a:cs typeface="Calibri" pitchFamily="34" charset="0"/>
              </a:rPr>
              <a:t>What is Hypothesis ?</a:t>
            </a:r>
          </a:p>
        </p:txBody>
      </p:sp>
      <p:sp>
        <p:nvSpPr>
          <p:cNvPr id="3" name="TextBox 2"/>
          <p:cNvSpPr txBox="1"/>
          <p:nvPr/>
        </p:nvSpPr>
        <p:spPr>
          <a:xfrm>
            <a:off x="762000" y="1752600"/>
            <a:ext cx="4065239" cy="4093428"/>
          </a:xfrm>
          <a:prstGeom prst="rect">
            <a:avLst/>
          </a:prstGeom>
          <a:noFill/>
        </p:spPr>
        <p:txBody>
          <a:bodyPr wrap="square" rtlCol="0">
            <a:spAutoFit/>
          </a:bodyPr>
          <a:lstStyle/>
          <a:p>
            <a:pPr algn="just"/>
            <a:r>
              <a:rPr lang="en-US" sz="2000" b="1" dirty="0">
                <a:latin typeface="Calibri" pitchFamily="34" charset="0"/>
                <a:cs typeface="Calibri" pitchFamily="34" charset="0"/>
              </a:rPr>
              <a:t>Example 2:</a:t>
            </a:r>
          </a:p>
          <a:p>
            <a:pPr algn="just"/>
            <a:r>
              <a:rPr lang="en-US" sz="2000" b="1" dirty="0">
                <a:latin typeface="Calibri" pitchFamily="34" charset="0"/>
                <a:cs typeface="Calibri" pitchFamily="34" charset="0"/>
              </a:rPr>
              <a:t> </a:t>
            </a:r>
            <a:r>
              <a:rPr lang="en-US" sz="2000" dirty="0">
                <a:latin typeface="Calibri" pitchFamily="34" charset="0"/>
                <a:cs typeface="Calibri" pitchFamily="34" charset="0"/>
              </a:rPr>
              <a:t>An auto manufacturer had designed a new engine which claims to reduce the fuel consumption. It claims that the new engine makes more efficient use of fuel and performs better than the old engine which used to run at 30 miles per gallon.</a:t>
            </a:r>
          </a:p>
          <a:p>
            <a:pPr algn="just"/>
            <a:endParaRPr lang="en-US" sz="2000" b="1" dirty="0">
              <a:latin typeface="Calibri" pitchFamily="34" charset="0"/>
              <a:cs typeface="Calibri" pitchFamily="34" charset="0"/>
            </a:endParaRPr>
          </a:p>
          <a:p>
            <a:pPr algn="just"/>
            <a:r>
              <a:rPr lang="en-US" sz="2000" dirty="0">
                <a:latin typeface="Calibri" pitchFamily="34" charset="0"/>
                <a:cs typeface="Calibri" pitchFamily="34" charset="0"/>
              </a:rPr>
              <a:t>Company now need to run some tests to look for statistical evidence to support the </a:t>
            </a:r>
            <a:r>
              <a:rPr lang="en-US" sz="2000" b="1" dirty="0">
                <a:latin typeface="Calibri" pitchFamily="34" charset="0"/>
                <a:cs typeface="Calibri" pitchFamily="34" charset="0"/>
              </a:rPr>
              <a:t>claim</a:t>
            </a:r>
            <a:r>
              <a:rPr lang="en-US" sz="2000" dirty="0">
                <a:latin typeface="Calibri" pitchFamily="34" charset="0"/>
                <a:cs typeface="Calibri" pitchFamily="34" charset="0"/>
              </a:rPr>
              <a:t> that the new engine offers better fuel efficiency.</a:t>
            </a:r>
          </a:p>
        </p:txBody>
      </p:sp>
      <p:pic>
        <p:nvPicPr>
          <p:cNvPr id="614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27239" y="2260431"/>
            <a:ext cx="4077243" cy="311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3642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4094904" cy="646331"/>
          </a:xfrm>
          <a:prstGeom prst="rect">
            <a:avLst/>
          </a:prstGeom>
          <a:noFill/>
        </p:spPr>
        <p:txBody>
          <a:bodyPr wrap="none" rtlCol="0">
            <a:spAutoFit/>
          </a:bodyPr>
          <a:lstStyle/>
          <a:p>
            <a:r>
              <a:rPr lang="en-US" sz="3600" dirty="0">
                <a:latin typeface="Calibri" pitchFamily="34" charset="0"/>
                <a:cs typeface="Calibri" pitchFamily="34" charset="0"/>
              </a:rPr>
              <a:t>What is Hypothesis ?</a:t>
            </a:r>
          </a:p>
        </p:txBody>
      </p:sp>
      <p:sp>
        <p:nvSpPr>
          <p:cNvPr id="3" name="TextBox 2"/>
          <p:cNvSpPr txBox="1"/>
          <p:nvPr/>
        </p:nvSpPr>
        <p:spPr>
          <a:xfrm>
            <a:off x="762000" y="1752600"/>
            <a:ext cx="4065239" cy="4401205"/>
          </a:xfrm>
          <a:prstGeom prst="rect">
            <a:avLst/>
          </a:prstGeom>
          <a:noFill/>
        </p:spPr>
        <p:txBody>
          <a:bodyPr wrap="square" rtlCol="0">
            <a:spAutoFit/>
          </a:bodyPr>
          <a:lstStyle/>
          <a:p>
            <a:pPr algn="just"/>
            <a:r>
              <a:rPr lang="en-US" sz="2000" b="1" dirty="0">
                <a:latin typeface="Calibri" pitchFamily="34" charset="0"/>
                <a:cs typeface="Calibri" pitchFamily="34" charset="0"/>
              </a:rPr>
              <a:t>Company Claim: </a:t>
            </a:r>
            <a:endParaRPr lang="en-US" sz="2000" dirty="0">
              <a:latin typeface="Calibri" pitchFamily="34" charset="0"/>
              <a:cs typeface="Calibri" pitchFamily="34" charset="0"/>
            </a:endParaRPr>
          </a:p>
          <a:p>
            <a:pPr algn="just"/>
            <a:endParaRPr lang="en-US" sz="2000" dirty="0">
              <a:latin typeface="Calibri" pitchFamily="34" charset="0"/>
              <a:cs typeface="Calibri" pitchFamily="34" charset="0"/>
            </a:endParaRPr>
          </a:p>
          <a:p>
            <a:pPr algn="just"/>
            <a:r>
              <a:rPr lang="en-US" sz="2000" dirty="0">
                <a:latin typeface="Calibri" pitchFamily="34" charset="0"/>
                <a:cs typeface="Calibri" pitchFamily="34" charset="0"/>
              </a:rPr>
              <a:t>Fuel Efficiency &gt; 30</a:t>
            </a:r>
          </a:p>
          <a:p>
            <a:pPr algn="just"/>
            <a:endParaRPr lang="en-US" sz="2000" dirty="0">
              <a:latin typeface="Calibri" pitchFamily="34" charset="0"/>
              <a:cs typeface="Calibri" pitchFamily="34" charset="0"/>
            </a:endParaRPr>
          </a:p>
          <a:p>
            <a:pPr algn="just"/>
            <a:r>
              <a:rPr lang="en-US" sz="2000" dirty="0">
                <a:latin typeface="Calibri" pitchFamily="34" charset="0"/>
                <a:cs typeface="Calibri" pitchFamily="34" charset="0"/>
              </a:rPr>
              <a:t>But it cold be well above or below 30 mpg. </a:t>
            </a:r>
          </a:p>
          <a:p>
            <a:pPr algn="just"/>
            <a:r>
              <a:rPr lang="en-US" sz="2000" dirty="0">
                <a:latin typeface="Calibri" pitchFamily="34" charset="0"/>
                <a:cs typeface="Calibri" pitchFamily="34" charset="0"/>
              </a:rPr>
              <a:t>The manufacturer is making a claim it wishes to test. </a:t>
            </a:r>
          </a:p>
          <a:p>
            <a:pPr algn="just"/>
            <a:endParaRPr lang="en-US" sz="2000" dirty="0">
              <a:latin typeface="Calibri" pitchFamily="34" charset="0"/>
              <a:cs typeface="Calibri" pitchFamily="34" charset="0"/>
            </a:endParaRPr>
          </a:p>
          <a:p>
            <a:pPr algn="just"/>
            <a:r>
              <a:rPr lang="en-US" sz="2000" dirty="0">
                <a:latin typeface="Calibri" pitchFamily="34" charset="0"/>
                <a:cs typeface="Calibri" pitchFamily="34" charset="0"/>
              </a:rPr>
              <a:t>It is not testing an assumption </a:t>
            </a:r>
          </a:p>
          <a:p>
            <a:pPr algn="just"/>
            <a:r>
              <a:rPr lang="en-US" sz="2000" dirty="0">
                <a:latin typeface="Calibri" pitchFamily="34" charset="0"/>
                <a:cs typeface="Calibri" pitchFamily="34" charset="0"/>
              </a:rPr>
              <a:t>(i.e. Status Quo)</a:t>
            </a:r>
          </a:p>
          <a:p>
            <a:pPr algn="just"/>
            <a:endParaRPr lang="en-US" sz="2000" dirty="0">
              <a:latin typeface="Calibri" pitchFamily="34" charset="0"/>
              <a:cs typeface="Calibri" pitchFamily="34" charset="0"/>
            </a:endParaRPr>
          </a:p>
          <a:p>
            <a:pPr algn="just"/>
            <a:r>
              <a:rPr lang="en-US" sz="2000" b="1" dirty="0">
                <a:latin typeface="Calibri" pitchFamily="34" charset="0"/>
                <a:cs typeface="Calibri" pitchFamily="34" charset="0"/>
              </a:rPr>
              <a:t>Notice </a:t>
            </a:r>
          </a:p>
          <a:p>
            <a:pPr algn="just"/>
            <a:r>
              <a:rPr lang="en-US" sz="2000" b="1" dirty="0">
                <a:latin typeface="Calibri" pitchFamily="34" charset="0"/>
                <a:cs typeface="Calibri" pitchFamily="34" charset="0"/>
              </a:rPr>
              <a:t>Assumption Vs. Claim</a:t>
            </a:r>
          </a:p>
        </p:txBody>
      </p:sp>
      <p:pic>
        <p:nvPicPr>
          <p:cNvPr id="614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27239" y="2260431"/>
            <a:ext cx="4077243" cy="311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5333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457201"/>
            <a:ext cx="4094904" cy="646331"/>
          </a:xfrm>
          <a:prstGeom prst="rect">
            <a:avLst/>
          </a:prstGeom>
          <a:noFill/>
        </p:spPr>
        <p:txBody>
          <a:bodyPr wrap="none" rtlCol="0">
            <a:spAutoFit/>
          </a:bodyPr>
          <a:lstStyle/>
          <a:p>
            <a:r>
              <a:rPr lang="en-US" sz="3600" dirty="0">
                <a:latin typeface="Calibri" pitchFamily="34" charset="0"/>
                <a:cs typeface="Calibri" pitchFamily="34" charset="0"/>
              </a:rPr>
              <a:t>What is Hypothesis ?</a:t>
            </a:r>
          </a:p>
        </p:txBody>
      </p:sp>
      <p:sp>
        <p:nvSpPr>
          <p:cNvPr id="3" name="TextBox 2"/>
          <p:cNvSpPr txBox="1"/>
          <p:nvPr/>
        </p:nvSpPr>
        <p:spPr>
          <a:xfrm>
            <a:off x="762000" y="1752600"/>
            <a:ext cx="7848600" cy="3477875"/>
          </a:xfrm>
          <a:prstGeom prst="rect">
            <a:avLst/>
          </a:prstGeom>
          <a:noFill/>
        </p:spPr>
        <p:txBody>
          <a:bodyPr wrap="square" rtlCol="0">
            <a:spAutoFit/>
          </a:bodyPr>
          <a:lstStyle/>
          <a:p>
            <a:pPr algn="just"/>
            <a:r>
              <a:rPr lang="en-US" sz="2000" dirty="0">
                <a:latin typeface="Calibri" pitchFamily="34" charset="0"/>
                <a:cs typeface="Calibri" pitchFamily="34" charset="0"/>
              </a:rPr>
              <a:t>When trying to formulate a statistical hypothesis, think about the following: </a:t>
            </a:r>
          </a:p>
          <a:p>
            <a:pPr algn="just"/>
            <a:endParaRPr lang="en-US" sz="2000" dirty="0">
              <a:latin typeface="Calibri" pitchFamily="34" charset="0"/>
              <a:cs typeface="Calibri" pitchFamily="34" charset="0"/>
            </a:endParaRPr>
          </a:p>
          <a:p>
            <a:pPr algn="just"/>
            <a:r>
              <a:rPr lang="en-US" sz="2000" dirty="0">
                <a:latin typeface="Calibri" pitchFamily="34" charset="0"/>
                <a:cs typeface="Calibri" pitchFamily="34" charset="0"/>
              </a:rPr>
              <a:t>Are we testing an </a:t>
            </a:r>
            <a:r>
              <a:rPr lang="en-US" sz="2000" dirty="0">
                <a:solidFill>
                  <a:srgbClr val="C00000"/>
                </a:solidFill>
                <a:latin typeface="Calibri" pitchFamily="34" charset="0"/>
                <a:cs typeface="Calibri" pitchFamily="34" charset="0"/>
              </a:rPr>
              <a:t>assumption</a:t>
            </a:r>
            <a:r>
              <a:rPr lang="en-US" sz="2000" dirty="0">
                <a:latin typeface="Calibri" pitchFamily="34" charset="0"/>
                <a:cs typeface="Calibri" pitchFamily="34" charset="0"/>
              </a:rPr>
              <a:t> (status quo) that already exists ? (</a:t>
            </a:r>
            <a:r>
              <a:rPr lang="en-US" sz="2000" dirty="0">
                <a:solidFill>
                  <a:srgbClr val="C00000"/>
                </a:solidFill>
                <a:latin typeface="Calibri" pitchFamily="34" charset="0"/>
                <a:cs typeface="Calibri" pitchFamily="34" charset="0"/>
              </a:rPr>
              <a:t>Pepsi Can</a:t>
            </a:r>
            <a:r>
              <a:rPr lang="en-US" sz="2000" dirty="0">
                <a:latin typeface="Calibri" pitchFamily="34" charset="0"/>
                <a:cs typeface="Calibri" pitchFamily="34" charset="0"/>
              </a:rPr>
              <a:t>)</a:t>
            </a:r>
          </a:p>
          <a:p>
            <a:pPr algn="just"/>
            <a:r>
              <a:rPr lang="en-US" sz="2000" dirty="0">
                <a:latin typeface="Calibri" pitchFamily="34" charset="0"/>
                <a:cs typeface="Calibri" pitchFamily="34" charset="0"/>
              </a:rPr>
              <a:t>Or</a:t>
            </a:r>
          </a:p>
          <a:p>
            <a:pPr algn="just"/>
            <a:r>
              <a:rPr lang="en-US" sz="2000" dirty="0">
                <a:latin typeface="Calibri" pitchFamily="34" charset="0"/>
                <a:cs typeface="Calibri" pitchFamily="34" charset="0"/>
              </a:rPr>
              <a:t>Are we testing a </a:t>
            </a:r>
            <a:r>
              <a:rPr lang="en-US" sz="2000" dirty="0">
                <a:solidFill>
                  <a:srgbClr val="C00000"/>
                </a:solidFill>
                <a:latin typeface="Calibri" pitchFamily="34" charset="0"/>
                <a:cs typeface="Calibri" pitchFamily="34" charset="0"/>
              </a:rPr>
              <a:t>claim</a:t>
            </a:r>
            <a:r>
              <a:rPr lang="en-US" sz="2000" dirty="0">
                <a:latin typeface="Calibri" pitchFamily="34" charset="0"/>
                <a:cs typeface="Calibri" pitchFamily="34" charset="0"/>
              </a:rPr>
              <a:t> (assertion) which may be true, if not then truth is something else ? (</a:t>
            </a:r>
            <a:r>
              <a:rPr lang="en-US" sz="2000" dirty="0">
                <a:solidFill>
                  <a:srgbClr val="C00000"/>
                </a:solidFill>
                <a:latin typeface="Calibri" pitchFamily="34" charset="0"/>
                <a:cs typeface="Calibri" pitchFamily="34" charset="0"/>
              </a:rPr>
              <a:t>New Engine</a:t>
            </a:r>
            <a:r>
              <a:rPr lang="en-US" sz="2000" dirty="0">
                <a:latin typeface="Calibri" pitchFamily="34" charset="0"/>
                <a:cs typeface="Calibri" pitchFamily="34" charset="0"/>
              </a:rPr>
              <a:t>)</a:t>
            </a:r>
          </a:p>
          <a:p>
            <a:pPr algn="just"/>
            <a:endParaRPr lang="en-US" sz="2000" dirty="0">
              <a:latin typeface="Calibri" pitchFamily="34" charset="0"/>
              <a:cs typeface="Calibri" pitchFamily="34" charset="0"/>
            </a:endParaRPr>
          </a:p>
          <a:p>
            <a:pPr algn="just"/>
            <a:r>
              <a:rPr lang="en-US" sz="2000" dirty="0">
                <a:latin typeface="Calibri" pitchFamily="34" charset="0"/>
                <a:cs typeface="Calibri" pitchFamily="34" charset="0"/>
              </a:rPr>
              <a:t>Say, if the manufacturer now tested the engine and fix it in a car and rolled it out in the market saying the car performs 35 mpg; and now we want to test it, we will be testing an </a:t>
            </a:r>
            <a:r>
              <a:rPr lang="en-US" sz="2000" dirty="0">
                <a:solidFill>
                  <a:srgbClr val="C00000"/>
                </a:solidFill>
                <a:latin typeface="Calibri" pitchFamily="34" charset="0"/>
                <a:cs typeface="Calibri" pitchFamily="34" charset="0"/>
              </a:rPr>
              <a:t>assumption</a:t>
            </a:r>
            <a:r>
              <a:rPr lang="en-US" sz="2000" dirty="0">
                <a:latin typeface="Calibri" pitchFamily="34" charset="0"/>
                <a:cs typeface="Calibri" pitchFamily="34" charset="0"/>
              </a:rPr>
              <a:t> here and not a claim.</a:t>
            </a:r>
          </a:p>
        </p:txBody>
      </p:sp>
    </p:spTree>
    <p:extLst>
      <p:ext uri="{BB962C8B-B14F-4D97-AF65-F5344CB8AC3E}">
        <p14:creationId xmlns:p14="http://schemas.microsoft.com/office/powerpoint/2010/main" val="8649121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Composite</Template>
  <TotalTime>1153</TotalTime>
  <Words>2782</Words>
  <Application>Microsoft Office PowerPoint</Application>
  <PresentationFormat>On-screen Show (4:3)</PresentationFormat>
  <Paragraphs>393</Paragraphs>
  <Slides>66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66</vt:i4>
      </vt:variant>
    </vt:vector>
  </HeadingPairs>
  <TitlesOfParts>
    <vt:vector size="73" baseType="lpstr">
      <vt:lpstr>Arial</vt:lpstr>
      <vt:lpstr>Bookman Old Style</vt:lpstr>
      <vt:lpstr>Calibri</vt:lpstr>
      <vt:lpstr>Gill Sans MT</vt:lpstr>
      <vt:lpstr>Wingdings</vt:lpstr>
      <vt:lpstr>Wingdings 3</vt:lpstr>
      <vt:lpstr>Origin</vt:lpstr>
      <vt:lpstr>Hypothesis Testing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Probability</dc:title>
  <dc:creator>Admin</dc:creator>
  <cp:lastModifiedBy>Admin</cp:lastModifiedBy>
  <cp:revision>521</cp:revision>
  <dcterms:created xsi:type="dcterms:W3CDTF">2019-03-01T15:56:49Z</dcterms:created>
  <dcterms:modified xsi:type="dcterms:W3CDTF">2019-04-19T19:13:36Z</dcterms:modified>
</cp:coreProperties>
</file>